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  <p:sldMasterId id="2147483675" r:id="rId5"/>
  </p:sldMasterIdLst>
  <p:notesMasterIdLst>
    <p:notesMasterId r:id="rId47"/>
  </p:notesMasterIdLst>
  <p:sldIdLst>
    <p:sldId id="256" r:id="rId6"/>
    <p:sldId id="2759" r:id="rId7"/>
    <p:sldId id="2758" r:id="rId8"/>
    <p:sldId id="257" r:id="rId9"/>
    <p:sldId id="2753" r:id="rId10"/>
    <p:sldId id="260" r:id="rId11"/>
    <p:sldId id="2728" r:id="rId12"/>
    <p:sldId id="259" r:id="rId13"/>
    <p:sldId id="263" r:id="rId14"/>
    <p:sldId id="2712" r:id="rId15"/>
    <p:sldId id="2747" r:id="rId16"/>
    <p:sldId id="2715" r:id="rId17"/>
    <p:sldId id="2740" r:id="rId18"/>
    <p:sldId id="2720" r:id="rId19"/>
    <p:sldId id="2748" r:id="rId20"/>
    <p:sldId id="2734" r:id="rId21"/>
    <p:sldId id="2735" r:id="rId22"/>
    <p:sldId id="2760" r:id="rId23"/>
    <p:sldId id="2744" r:id="rId24"/>
    <p:sldId id="2763" r:id="rId25"/>
    <p:sldId id="2722" r:id="rId26"/>
    <p:sldId id="2741" r:id="rId27"/>
    <p:sldId id="2752" r:id="rId28"/>
    <p:sldId id="334" r:id="rId29"/>
    <p:sldId id="2750" r:id="rId30"/>
    <p:sldId id="2749" r:id="rId31"/>
    <p:sldId id="2765" r:id="rId32"/>
    <p:sldId id="2766" r:id="rId33"/>
    <p:sldId id="2764" r:id="rId34"/>
    <p:sldId id="2761" r:id="rId35"/>
    <p:sldId id="2745" r:id="rId36"/>
    <p:sldId id="2738" r:id="rId37"/>
    <p:sldId id="2739" r:id="rId38"/>
    <p:sldId id="460" r:id="rId39"/>
    <p:sldId id="2754" r:id="rId40"/>
    <p:sldId id="2757" r:id="rId41"/>
    <p:sldId id="462" r:id="rId42"/>
    <p:sldId id="2755" r:id="rId43"/>
    <p:sldId id="2756" r:id="rId44"/>
    <p:sldId id="2762" r:id="rId45"/>
    <p:sldId id="2746" r:id="rId46"/>
  </p:sldIdLst>
  <p:sldSz cx="10080625" cy="7559675"/>
  <p:notesSz cx="7559675" cy="10691813"/>
  <p:embeddedFontLst>
    <p:embeddedFont>
      <p:font typeface="Cambria" panose="02040503050406030204" pitchFamily="18" charset="0"/>
      <p:regular r:id="rId48"/>
      <p:bold r:id="rId49"/>
      <p:italic r:id="rId50"/>
      <p:boldItalic r:id="rId51"/>
    </p:embeddedFont>
    <p:embeddedFont>
      <p:font typeface="Comic Sans MS" panose="030F0902030302020204" pitchFamily="66" charset="0"/>
      <p:regular r:id="rId52"/>
      <p:bold r:id="rId53"/>
      <p:italic r:id="rId54"/>
      <p:boldItalic r:id="rId55"/>
    </p:embeddedFont>
    <p:embeddedFont>
      <p:font typeface="Fira Sans" panose="020B0503050000020004" pitchFamily="34" charset="0"/>
      <p:regular r:id="rId56"/>
      <p:bold r:id="rId57"/>
      <p:italic r:id="rId58"/>
      <p:boldItalic r:id="rId59"/>
    </p:embeddedFont>
    <p:embeddedFont>
      <p:font typeface="Helvetica Neue" panose="02000503000000020004" pitchFamily="2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0B01A-3E97-CF48-8A29-22E6C0259C60}" v="1492" dt="2024-06-02T21:33:10.601"/>
    <p1510:client id="{4B80F2B6-681A-48B4-AFCB-794AEB93D762}" v="23" dt="2024-06-02T20:06:31.735"/>
    <p1510:client id="{B17ED7E0-B334-47CC-81B9-34D600968B23}" v="4" dt="2024-06-02T19:53:34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05"/>
    <p:restoredTop sz="95909"/>
  </p:normalViewPr>
  <p:slideViewPr>
    <p:cSldViewPr snapToGrid="0">
      <p:cViewPr varScale="1">
        <p:scale>
          <a:sx n="104" d="100"/>
          <a:sy n="104" d="100"/>
        </p:scale>
        <p:origin x="1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58" d="100"/>
          <a:sy n="158" d="100"/>
        </p:scale>
        <p:origin x="816" y="-8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1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4.fntdata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CE99E5-8766-E949-B358-14A23CDB9EB6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ACCDE0B1-922C-9A44-BEF0-B8837E433B1F}">
      <dgm:prSet phldrT="[Testo]" custT="1"/>
      <dgm:spPr>
        <a:solidFill>
          <a:srgbClr val="00B050"/>
        </a:solidFill>
      </dgm:spPr>
      <dgm:t>
        <a:bodyPr/>
        <a:lstStyle/>
        <a:p>
          <a:endParaRPr lang="it-IT" sz="3900" dirty="0"/>
        </a:p>
        <a:p>
          <a:r>
            <a:rPr lang="it-IT" sz="5400" dirty="0"/>
            <a:t>Edge</a:t>
          </a:r>
        </a:p>
        <a:p>
          <a:endParaRPr lang="it-IT" sz="3900" dirty="0"/>
        </a:p>
      </dgm:t>
    </dgm:pt>
    <dgm:pt modelId="{B8247505-2C4B-2643-90D9-0FA39AC0D0F2}" type="parTrans" cxnId="{D51E4449-8C67-084A-8634-35BF9E140549}">
      <dgm:prSet/>
      <dgm:spPr/>
      <dgm:t>
        <a:bodyPr/>
        <a:lstStyle/>
        <a:p>
          <a:endParaRPr lang="it-IT"/>
        </a:p>
      </dgm:t>
    </dgm:pt>
    <dgm:pt modelId="{E51B0769-F7D5-7A4C-BEF7-056740BF1A9A}" type="sibTrans" cxnId="{D51E4449-8C67-084A-8634-35BF9E140549}">
      <dgm:prSet/>
      <dgm:spPr/>
      <dgm:t>
        <a:bodyPr/>
        <a:lstStyle/>
        <a:p>
          <a:endParaRPr lang="it-IT"/>
        </a:p>
      </dgm:t>
    </dgm:pt>
    <dgm:pt modelId="{8F0D3944-480B-ED45-A311-B5696E8F72B5}">
      <dgm:prSet phldrT="[Testo]" custT="1"/>
      <dgm:spPr>
        <a:solidFill>
          <a:srgbClr val="FF0000"/>
        </a:solidFill>
      </dgm:spPr>
      <dgm:t>
        <a:bodyPr/>
        <a:lstStyle/>
        <a:p>
          <a:r>
            <a:rPr lang="it-IT" sz="5400" dirty="0" err="1"/>
            <a:t>Fog</a:t>
          </a:r>
          <a:endParaRPr lang="it-IT" sz="5400" dirty="0"/>
        </a:p>
      </dgm:t>
    </dgm:pt>
    <dgm:pt modelId="{4B47D758-696E-F244-8413-9B0A3AEF34DD}" type="sibTrans" cxnId="{D98C0C2F-C525-254D-82FB-C0AA8BB3AA08}">
      <dgm:prSet/>
      <dgm:spPr/>
      <dgm:t>
        <a:bodyPr/>
        <a:lstStyle/>
        <a:p>
          <a:endParaRPr lang="it-IT"/>
        </a:p>
      </dgm:t>
    </dgm:pt>
    <dgm:pt modelId="{C3100ACB-826C-9746-91B6-84142B5A5A7D}" type="parTrans" cxnId="{D98C0C2F-C525-254D-82FB-C0AA8BB3AA08}">
      <dgm:prSet/>
      <dgm:spPr/>
      <dgm:t>
        <a:bodyPr/>
        <a:lstStyle/>
        <a:p>
          <a:endParaRPr lang="it-IT"/>
        </a:p>
      </dgm:t>
    </dgm:pt>
    <dgm:pt modelId="{EA9286B2-9AC2-1042-BB17-34420B0492C5}">
      <dgm:prSet phldrT="[Testo]" custT="1"/>
      <dgm:spPr/>
      <dgm:t>
        <a:bodyPr/>
        <a:lstStyle/>
        <a:p>
          <a:endParaRPr lang="it-IT" sz="4000" dirty="0"/>
        </a:p>
        <a:p>
          <a:r>
            <a:rPr lang="it-IT" sz="4400" dirty="0"/>
            <a:t>Cloud</a:t>
          </a:r>
        </a:p>
      </dgm:t>
    </dgm:pt>
    <dgm:pt modelId="{89C6F975-EB0B-D647-B0F6-4346E94C88DA}" type="sibTrans" cxnId="{B5B1F27C-DF55-354A-9FB0-18B6465374D6}">
      <dgm:prSet/>
      <dgm:spPr/>
      <dgm:t>
        <a:bodyPr/>
        <a:lstStyle/>
        <a:p>
          <a:endParaRPr lang="it-IT"/>
        </a:p>
      </dgm:t>
    </dgm:pt>
    <dgm:pt modelId="{E05A8ECC-A3A7-D44A-BA60-6A2F7A981438}" type="parTrans" cxnId="{B5B1F27C-DF55-354A-9FB0-18B6465374D6}">
      <dgm:prSet/>
      <dgm:spPr/>
      <dgm:t>
        <a:bodyPr/>
        <a:lstStyle/>
        <a:p>
          <a:endParaRPr lang="it-IT"/>
        </a:p>
      </dgm:t>
    </dgm:pt>
    <dgm:pt modelId="{FD3CAB2D-521D-ED4A-A25A-BE6C318D4BF8}" type="pres">
      <dgm:prSet presAssocID="{49CE99E5-8766-E949-B358-14A23CDB9EB6}" presName="Name0" presStyleCnt="0">
        <dgm:presLayoutVars>
          <dgm:dir/>
          <dgm:animLvl val="lvl"/>
          <dgm:resizeHandles val="exact"/>
        </dgm:presLayoutVars>
      </dgm:prSet>
      <dgm:spPr/>
    </dgm:pt>
    <dgm:pt modelId="{56E09D9C-6ADD-3E4C-A7F5-47E67E9B1092}" type="pres">
      <dgm:prSet presAssocID="{EA9286B2-9AC2-1042-BB17-34420B0492C5}" presName="Name8" presStyleCnt="0"/>
      <dgm:spPr/>
    </dgm:pt>
    <dgm:pt modelId="{E67E5EED-27C3-194F-B3A1-DF1897202ECC}" type="pres">
      <dgm:prSet presAssocID="{EA9286B2-9AC2-1042-BB17-34420B0492C5}" presName="level" presStyleLbl="node1" presStyleIdx="0" presStyleCnt="3">
        <dgm:presLayoutVars>
          <dgm:chMax val="1"/>
          <dgm:bulletEnabled val="1"/>
        </dgm:presLayoutVars>
      </dgm:prSet>
      <dgm:spPr/>
    </dgm:pt>
    <dgm:pt modelId="{F30F6103-111C-6C4B-BA92-DD1484C6E338}" type="pres">
      <dgm:prSet presAssocID="{EA9286B2-9AC2-1042-BB17-34420B0492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B7CC25F-A5A7-7C4B-AFD7-15101654A25B}" type="pres">
      <dgm:prSet presAssocID="{8F0D3944-480B-ED45-A311-B5696E8F72B5}" presName="Name8" presStyleCnt="0"/>
      <dgm:spPr/>
    </dgm:pt>
    <dgm:pt modelId="{239753D5-D0E5-D04B-9788-AE5B47FB6C1B}" type="pres">
      <dgm:prSet presAssocID="{8F0D3944-480B-ED45-A311-B5696E8F72B5}" presName="level" presStyleLbl="node1" presStyleIdx="1" presStyleCnt="3">
        <dgm:presLayoutVars>
          <dgm:chMax val="1"/>
          <dgm:bulletEnabled val="1"/>
        </dgm:presLayoutVars>
      </dgm:prSet>
      <dgm:spPr/>
    </dgm:pt>
    <dgm:pt modelId="{52951A2B-1160-7A4A-B9BB-37C36CC408A3}" type="pres">
      <dgm:prSet presAssocID="{8F0D3944-480B-ED45-A311-B5696E8F72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E07785-9C5D-D743-B7A0-C31692821182}" type="pres">
      <dgm:prSet presAssocID="{ACCDE0B1-922C-9A44-BEF0-B8837E433B1F}" presName="Name8" presStyleCnt="0"/>
      <dgm:spPr/>
    </dgm:pt>
    <dgm:pt modelId="{43319A68-8D2E-A34C-8E5A-84B7064BA0DC}" type="pres">
      <dgm:prSet presAssocID="{ACCDE0B1-922C-9A44-BEF0-B8837E433B1F}" presName="level" presStyleLbl="node1" presStyleIdx="2" presStyleCnt="3" custLinFactNeighborX="2883" custLinFactNeighborY="3332">
        <dgm:presLayoutVars>
          <dgm:chMax val="1"/>
          <dgm:bulletEnabled val="1"/>
        </dgm:presLayoutVars>
      </dgm:prSet>
      <dgm:spPr/>
    </dgm:pt>
    <dgm:pt modelId="{0FA52040-1491-2D45-8759-8840D966DC02}" type="pres">
      <dgm:prSet presAssocID="{ACCDE0B1-922C-9A44-BEF0-B8837E433B1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D45A62B-DEB4-C141-B781-E3C430AFA311}" type="presOf" srcId="{EA9286B2-9AC2-1042-BB17-34420B0492C5}" destId="{F30F6103-111C-6C4B-BA92-DD1484C6E338}" srcOrd="1" destOrd="0" presId="urn:microsoft.com/office/officeart/2005/8/layout/pyramid1"/>
    <dgm:cxn modelId="{27CB1E2D-3B1B-EC45-8D7B-8BE57062B918}" type="presOf" srcId="{8F0D3944-480B-ED45-A311-B5696E8F72B5}" destId="{52951A2B-1160-7A4A-B9BB-37C36CC408A3}" srcOrd="1" destOrd="0" presId="urn:microsoft.com/office/officeart/2005/8/layout/pyramid1"/>
    <dgm:cxn modelId="{D98C0C2F-C525-254D-82FB-C0AA8BB3AA08}" srcId="{49CE99E5-8766-E949-B358-14A23CDB9EB6}" destId="{8F0D3944-480B-ED45-A311-B5696E8F72B5}" srcOrd="1" destOrd="0" parTransId="{C3100ACB-826C-9746-91B6-84142B5A5A7D}" sibTransId="{4B47D758-696E-F244-8413-9B0A3AEF34DD}"/>
    <dgm:cxn modelId="{3B464C45-2C87-F843-AB80-7A2EB665B21D}" type="presOf" srcId="{ACCDE0B1-922C-9A44-BEF0-B8837E433B1F}" destId="{0FA52040-1491-2D45-8759-8840D966DC02}" srcOrd="1" destOrd="0" presId="urn:microsoft.com/office/officeart/2005/8/layout/pyramid1"/>
    <dgm:cxn modelId="{D51E4449-8C67-084A-8634-35BF9E140549}" srcId="{49CE99E5-8766-E949-B358-14A23CDB9EB6}" destId="{ACCDE0B1-922C-9A44-BEF0-B8837E433B1F}" srcOrd="2" destOrd="0" parTransId="{B8247505-2C4B-2643-90D9-0FA39AC0D0F2}" sibTransId="{E51B0769-F7D5-7A4C-BEF7-056740BF1A9A}"/>
    <dgm:cxn modelId="{4CCA5E7B-FF1C-004D-AD96-84E8C3CD69EE}" type="presOf" srcId="{EA9286B2-9AC2-1042-BB17-34420B0492C5}" destId="{E67E5EED-27C3-194F-B3A1-DF1897202ECC}" srcOrd="0" destOrd="0" presId="urn:microsoft.com/office/officeart/2005/8/layout/pyramid1"/>
    <dgm:cxn modelId="{B5B1F27C-DF55-354A-9FB0-18B6465374D6}" srcId="{49CE99E5-8766-E949-B358-14A23CDB9EB6}" destId="{EA9286B2-9AC2-1042-BB17-34420B0492C5}" srcOrd="0" destOrd="0" parTransId="{E05A8ECC-A3A7-D44A-BA60-6A2F7A981438}" sibTransId="{89C6F975-EB0B-D647-B0F6-4346E94C88DA}"/>
    <dgm:cxn modelId="{0D084ABF-D7AC-8A4B-AD9E-6B5ACFEF79E9}" type="presOf" srcId="{49CE99E5-8766-E949-B358-14A23CDB9EB6}" destId="{FD3CAB2D-521D-ED4A-A25A-BE6C318D4BF8}" srcOrd="0" destOrd="0" presId="urn:microsoft.com/office/officeart/2005/8/layout/pyramid1"/>
    <dgm:cxn modelId="{C59935CF-1237-754F-A77B-6DE32BFAF1BB}" type="presOf" srcId="{8F0D3944-480B-ED45-A311-B5696E8F72B5}" destId="{239753D5-D0E5-D04B-9788-AE5B47FB6C1B}" srcOrd="0" destOrd="0" presId="urn:microsoft.com/office/officeart/2005/8/layout/pyramid1"/>
    <dgm:cxn modelId="{D8CB6EF8-B94B-D14D-8009-D4781E5D1BA9}" type="presOf" srcId="{ACCDE0B1-922C-9A44-BEF0-B8837E433B1F}" destId="{43319A68-8D2E-A34C-8E5A-84B7064BA0DC}" srcOrd="0" destOrd="0" presId="urn:microsoft.com/office/officeart/2005/8/layout/pyramid1"/>
    <dgm:cxn modelId="{8965E2B5-6B5D-BC47-AE92-ECE261B2DE06}" type="presParOf" srcId="{FD3CAB2D-521D-ED4A-A25A-BE6C318D4BF8}" destId="{56E09D9C-6ADD-3E4C-A7F5-47E67E9B1092}" srcOrd="0" destOrd="0" presId="urn:microsoft.com/office/officeart/2005/8/layout/pyramid1"/>
    <dgm:cxn modelId="{6CE28AF4-38A8-9E45-A208-0DB1984BF1DC}" type="presParOf" srcId="{56E09D9C-6ADD-3E4C-A7F5-47E67E9B1092}" destId="{E67E5EED-27C3-194F-B3A1-DF1897202ECC}" srcOrd="0" destOrd="0" presId="urn:microsoft.com/office/officeart/2005/8/layout/pyramid1"/>
    <dgm:cxn modelId="{A8D8B20D-AA6A-C243-AEFB-252F7B1930FD}" type="presParOf" srcId="{56E09D9C-6ADD-3E4C-A7F5-47E67E9B1092}" destId="{F30F6103-111C-6C4B-BA92-DD1484C6E338}" srcOrd="1" destOrd="0" presId="urn:microsoft.com/office/officeart/2005/8/layout/pyramid1"/>
    <dgm:cxn modelId="{E517F60D-AE11-7E48-B935-3DD1F9595BFB}" type="presParOf" srcId="{FD3CAB2D-521D-ED4A-A25A-BE6C318D4BF8}" destId="{CB7CC25F-A5A7-7C4B-AFD7-15101654A25B}" srcOrd="1" destOrd="0" presId="urn:microsoft.com/office/officeart/2005/8/layout/pyramid1"/>
    <dgm:cxn modelId="{1D648890-FC20-7246-985F-0C0B1CFF8D7E}" type="presParOf" srcId="{CB7CC25F-A5A7-7C4B-AFD7-15101654A25B}" destId="{239753D5-D0E5-D04B-9788-AE5B47FB6C1B}" srcOrd="0" destOrd="0" presId="urn:microsoft.com/office/officeart/2005/8/layout/pyramid1"/>
    <dgm:cxn modelId="{49B7BE32-D8DB-924B-8CC6-54735CADDA62}" type="presParOf" srcId="{CB7CC25F-A5A7-7C4B-AFD7-15101654A25B}" destId="{52951A2B-1160-7A4A-B9BB-37C36CC408A3}" srcOrd="1" destOrd="0" presId="urn:microsoft.com/office/officeart/2005/8/layout/pyramid1"/>
    <dgm:cxn modelId="{8CBAA9F2-F0BA-B845-92A3-B2EE1C4AA734}" type="presParOf" srcId="{FD3CAB2D-521D-ED4A-A25A-BE6C318D4BF8}" destId="{2EE07785-9C5D-D743-B7A0-C31692821182}" srcOrd="2" destOrd="0" presId="urn:microsoft.com/office/officeart/2005/8/layout/pyramid1"/>
    <dgm:cxn modelId="{F16BEF74-77DD-DD4C-B10F-EC9AABDD544A}" type="presParOf" srcId="{2EE07785-9C5D-D743-B7A0-C31692821182}" destId="{43319A68-8D2E-A34C-8E5A-84B7064BA0DC}" srcOrd="0" destOrd="0" presId="urn:microsoft.com/office/officeart/2005/8/layout/pyramid1"/>
    <dgm:cxn modelId="{31707113-8B47-D74A-A125-3C38DFE412FE}" type="presParOf" srcId="{2EE07785-9C5D-D743-B7A0-C31692821182}" destId="{0FA52040-1491-2D45-8759-8840D966DC0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E5EED-27C3-194F-B3A1-DF1897202ECC}">
      <dsp:nvSpPr>
        <dsp:cNvPr id="0" name=""/>
        <dsp:cNvSpPr/>
      </dsp:nvSpPr>
      <dsp:spPr>
        <a:xfrm>
          <a:off x="3023799" y="0"/>
          <a:ext cx="3023799" cy="2080181"/>
        </a:xfrm>
        <a:prstGeom prst="trapezoid">
          <a:avLst>
            <a:gd name="adj" fmla="val 7268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000" kern="1200" dirty="0"/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400" kern="1200" dirty="0"/>
            <a:t>Cloud</a:t>
          </a:r>
        </a:p>
      </dsp:txBody>
      <dsp:txXfrm>
        <a:off x="3023799" y="0"/>
        <a:ext cx="3023799" cy="2080181"/>
      </dsp:txXfrm>
    </dsp:sp>
    <dsp:sp modelId="{239753D5-D0E5-D04B-9788-AE5B47FB6C1B}">
      <dsp:nvSpPr>
        <dsp:cNvPr id="0" name=""/>
        <dsp:cNvSpPr/>
      </dsp:nvSpPr>
      <dsp:spPr>
        <a:xfrm>
          <a:off x="1511899" y="2080181"/>
          <a:ext cx="6047599" cy="2080181"/>
        </a:xfrm>
        <a:prstGeom prst="trapezoid">
          <a:avLst>
            <a:gd name="adj" fmla="val 72681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400" kern="1200" dirty="0" err="1"/>
            <a:t>Fog</a:t>
          </a:r>
          <a:endParaRPr lang="it-IT" sz="5400" kern="1200" dirty="0"/>
        </a:p>
      </dsp:txBody>
      <dsp:txXfrm>
        <a:off x="2570229" y="2080181"/>
        <a:ext cx="3930939" cy="2080181"/>
      </dsp:txXfrm>
    </dsp:sp>
    <dsp:sp modelId="{43319A68-8D2E-A34C-8E5A-84B7064BA0DC}">
      <dsp:nvSpPr>
        <dsp:cNvPr id="0" name=""/>
        <dsp:cNvSpPr/>
      </dsp:nvSpPr>
      <dsp:spPr>
        <a:xfrm>
          <a:off x="0" y="4160362"/>
          <a:ext cx="9071399" cy="2080181"/>
        </a:xfrm>
        <a:prstGeom prst="trapezoid">
          <a:avLst>
            <a:gd name="adj" fmla="val 72681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900" kern="1200" dirty="0"/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400" kern="1200" dirty="0"/>
            <a:t>Edge</a:t>
          </a:r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900" kern="1200" dirty="0"/>
        </a:p>
      </dsp:txBody>
      <dsp:txXfrm>
        <a:off x="1587494" y="4160362"/>
        <a:ext cx="5896409" cy="2080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questo modulo vedremo quali tipo di architetture </a:t>
            </a:r>
            <a:r>
              <a:rPr lang="it-IT" sz="1200"/>
              <a:t>si possono usare per supportare un esperimento diffuso di biomonitoraggio utilizzando principi e tecnologie per internet delle cose e big data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sz="2000"/>
              <a:t>Che differenza c’è tra Edge e Cloud Computing?</a:t>
            </a:r>
            <a:br>
              <a:rPr lang="it-IT" sz="2000"/>
            </a:br>
            <a:br>
              <a:rPr lang="it-IT" sz="2000"/>
            </a:br>
            <a:endParaRPr lang="it-IT" sz="2000"/>
          </a:p>
          <a:p>
            <a:pPr marL="158750" indent="0">
              <a:buNone/>
            </a:pPr>
            <a:r>
              <a:rPr lang="it-IT" sz="2000"/>
              <a:t>A) Nel Cloud Computing si eseguono calcoli vicino alle sorgenti dati mentre con Edge Computing occorre  trasmettere i dati verso dei server</a:t>
            </a:r>
          </a:p>
          <a:p>
            <a:pPr marL="158750" indent="0">
              <a:buNone/>
            </a:pPr>
            <a:endParaRPr lang="it-IT" sz="2000"/>
          </a:p>
          <a:p>
            <a:pPr marL="158750" indent="0">
              <a:buNone/>
            </a:pPr>
            <a:r>
              <a:rPr lang="it-IT" sz="2000"/>
              <a:t>B) Con Edge Computing si eseguono calcoli vicino alle sorgenti dati mentre nel Cloud Computing occorre  trasmettere i dati verso dei server </a:t>
            </a:r>
          </a:p>
          <a:p>
            <a:pPr marL="158750" indent="0">
              <a:buNone/>
            </a:pPr>
            <a:endParaRPr lang="it-IT" sz="2000"/>
          </a:p>
          <a:p>
            <a:pPr marL="158750" indent="0">
              <a:buNone/>
            </a:pPr>
            <a:r>
              <a:rPr lang="it-IT" sz="2000"/>
              <a:t>C) Nel Cloud Computing si eseguono calcoli vicino alle sorgenti dati mentre Edge Computing si occupa dell’instradamento dei dati da gateway al Cloud</a:t>
            </a:r>
          </a:p>
          <a:p>
            <a:pPr marL="158750" indent="0">
              <a:buNone/>
            </a:pP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2439886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746806" y="5078600"/>
            <a:ext cx="6047725" cy="4811300"/>
          </a:xfrm>
        </p:spPr>
        <p:txBody>
          <a:bodyPr/>
          <a:lstStyle/>
          <a:p>
            <a:pPr marL="158750" indent="0">
              <a:buNone/>
            </a:pPr>
            <a:r>
              <a:rPr lang="it-IT" sz="1200"/>
              <a:t>Proviamo a capire quali innovazioni sono state introdotte a livello di tecnologie per supportare applicazioni IoT</a:t>
            </a:r>
          </a:p>
          <a:p>
            <a:pPr marL="158750" indent="0">
              <a:buNone/>
            </a:pPr>
            <a:br>
              <a:rPr lang="it-IT" sz="1200"/>
            </a:br>
            <a:r>
              <a:rPr lang="it-IT" sz="1200"/>
              <a:t>Partiremo dai protocolli usati per trasmettere i dati nel Web</a:t>
            </a:r>
          </a:p>
          <a:p>
            <a:pPr marL="158750" indent="0">
              <a:buNone/>
            </a:pPr>
            <a:br>
              <a:rPr lang="it-IT" sz="1200"/>
            </a:br>
            <a:r>
              <a:rPr lang="it-IT" sz="1200"/>
              <a:t>Vedremo un confronto molto ad alto livello con il protocollo alla base del Web e cioè HTTP per capire perché può essere utile studiare paradigmi differente quando si ha a che fare con </a:t>
            </a:r>
            <a:r>
              <a:rPr lang="it-IT" sz="1200" err="1"/>
              <a:t>edge</a:t>
            </a:r>
            <a:r>
              <a:rPr lang="it-IT" sz="1200"/>
              <a:t> computing</a:t>
            </a:r>
          </a:p>
        </p:txBody>
      </p:sp>
    </p:spTree>
    <p:extLst>
      <p:ext uri="{BB962C8B-B14F-4D97-AF65-F5344CB8AC3E}">
        <p14:creationId xmlns:p14="http://schemas.microsoft.com/office/powerpoint/2010/main" val="306498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sz="1200"/>
              <a:t>Il protocollo HTTP usato per scambiare dati sul Web è essenzialmente un protocollo sincrono pensato per un’architettura </a:t>
            </a:r>
            <a:r>
              <a:rPr lang="it-IT" sz="1200" err="1"/>
              <a:t>client-server</a:t>
            </a:r>
            <a:r>
              <a:rPr lang="it-IT" sz="1200"/>
              <a:t> e </a:t>
            </a:r>
            <a:r>
              <a:rPr lang="it-IT" sz="1200" err="1"/>
              <a:t>request-response</a:t>
            </a:r>
            <a:r>
              <a:rPr lang="it-IT" sz="1200"/>
              <a:t> usato per accedere a risorse (le pagine web) su macchine remote.</a:t>
            </a:r>
            <a:br>
              <a:rPr lang="it-IT" sz="1200"/>
            </a:br>
            <a:br>
              <a:rPr lang="it-IT" sz="1200"/>
            </a:br>
            <a:r>
              <a:rPr lang="it-IT" sz="1200"/>
              <a:t>Il client invia una richiesta http, usando nomi simbolici per le macchine remote come </a:t>
            </a:r>
            <a:r>
              <a:rPr lang="it-IT" sz="1200" err="1"/>
              <a:t>botbid.dibris.unige.it</a:t>
            </a:r>
            <a:r>
              <a:rPr lang="it-IT" sz="1200"/>
              <a:t> e il server risponde inviando i dati (pagina web, numeri, immagini, …)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1151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sz="1200"/>
              <a:t>Se aggiungiamo a questo scenario un device a basso costo e consumo in grado di generare dati acquisito da sensori (es. un device vicino ad una pianta alimentato con batteria al litio), è naturale chiedersi se HTTP è ancora la scelta migliore</a:t>
            </a:r>
            <a:br>
              <a:rPr lang="it-IT" sz="1200"/>
            </a:br>
            <a:endParaRPr lang="it-IT" sz="1200"/>
          </a:p>
          <a:p>
            <a:pPr marL="158750" indent="0">
              <a:buNone/>
            </a:pPr>
            <a:r>
              <a:rPr lang="it-IT" sz="1200"/>
              <a:t>Ad esempio ha senso mandare richiesta per ogni dato monitorato se la frequenza è molto alta?</a:t>
            </a:r>
          </a:p>
          <a:p>
            <a:pPr marL="158750" indent="0">
              <a:buNone/>
            </a:pPr>
            <a:br>
              <a:rPr lang="it-IT" sz="1200"/>
            </a:br>
            <a:r>
              <a:rPr lang="it-IT" sz="1200"/>
              <a:t>Dove posizioniamo il server web in grado di rispondere alle richieste? Sul device? Non rischiamo consumo eccessivo di energia?</a:t>
            </a:r>
            <a:br>
              <a:rPr lang="it-IT" sz="1200"/>
            </a:br>
            <a:r>
              <a:rPr lang="it-IT" sz="1200"/>
              <a:t>E se invece di un solo device vogliamo gestire una flotta? Mandiamo continuamente richieste ad ognuno di essi?</a:t>
            </a:r>
            <a:br>
              <a:rPr lang="it-IT" sz="1200"/>
            </a:b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2026315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C1FDF35D-FB83-FA08-0539-B53B07959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faba5c688_1_82:notes">
            <a:extLst>
              <a:ext uri="{FF2B5EF4-FFF2-40B4-BE49-F238E27FC236}">
                <a16:creationId xmlns:a16="http://schemas.microsoft.com/office/drawing/2014/main" id="{F24C221E-13C3-AA2C-E9BA-07B8FCB0D6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indent="0">
              <a:buNone/>
            </a:pPr>
            <a:r>
              <a:rPr lang="it-IT" sz="1200"/>
              <a:t>Un protocollo molto usato in ambito IoT è il protocollo MQTT basato su architettura </a:t>
            </a:r>
            <a:r>
              <a:rPr lang="it-IT" sz="1200" err="1"/>
              <a:t>publish</a:t>
            </a:r>
            <a:r>
              <a:rPr lang="it-IT" sz="1200"/>
              <a:t> </a:t>
            </a:r>
            <a:r>
              <a:rPr lang="it-IT" sz="1200" err="1"/>
              <a:t>subscribe</a:t>
            </a:r>
            <a:r>
              <a:rPr lang="it-IT" sz="1200"/>
              <a:t>.</a:t>
            </a:r>
            <a:br>
              <a:rPr lang="it-IT" sz="1200"/>
            </a:br>
            <a:br>
              <a:rPr lang="it-IT" sz="1200"/>
            </a:br>
            <a:r>
              <a:rPr lang="it-IT" sz="1200"/>
              <a:t>I device che producono dati si registrano su un broker e pubblicano i dati in continuo su una certa </a:t>
            </a:r>
            <a:r>
              <a:rPr lang="it-IT" sz="1200" err="1"/>
              <a:t>topic</a:t>
            </a:r>
            <a:r>
              <a:rPr lang="it-IT" sz="1200"/>
              <a:t> (es. lattuga)</a:t>
            </a:r>
          </a:p>
          <a:p>
            <a:pPr marL="158750" indent="0">
              <a:buNone/>
            </a:pPr>
            <a:r>
              <a:rPr lang="it-IT" sz="1200"/>
              <a:t>Qualsiasi applicazione interessata ai dati si sottoscrive alla </a:t>
            </a:r>
            <a:r>
              <a:rPr lang="it-IT" sz="1200" err="1"/>
              <a:t>topic</a:t>
            </a:r>
            <a:r>
              <a:rPr lang="it-IT" sz="1200"/>
              <a:t> e riceve stream di valori</a:t>
            </a:r>
            <a:br>
              <a:rPr lang="it-IT" sz="1200"/>
            </a:br>
            <a:r>
              <a:rPr lang="it-IT" sz="1200"/>
              <a:t>In questo contesto è semplice aggiungere o togliere publisher o </a:t>
            </a:r>
            <a:r>
              <a:rPr lang="it-IT" sz="1200" err="1"/>
              <a:t>subscriber</a:t>
            </a:r>
            <a:r>
              <a:rPr lang="it-IT" sz="1200"/>
              <a:t>, quindi è adatto a sistemi open-</a:t>
            </a:r>
            <a:r>
              <a:rPr lang="it-IT" sz="1200" err="1"/>
              <a:t>ended</a:t>
            </a:r>
            <a:endParaRPr lang="it-IT" sz="1200"/>
          </a:p>
          <a:p>
            <a:pPr marL="158750" indent="0">
              <a:buNone/>
            </a:pPr>
            <a:endParaRPr lang="it-IT" sz="1800"/>
          </a:p>
          <a:p>
            <a:pPr marL="158750" indent="0">
              <a:buNone/>
            </a:pPr>
            <a:r>
              <a:rPr lang="it-IT" sz="1200"/>
              <a:t>Questo protocollo introduce quindi un paradigma asincrono particolarmente adatto per gestire flussi di dati di monitoraggio (es time </a:t>
            </a:r>
            <a:r>
              <a:rPr lang="it-IT" sz="1200" err="1"/>
              <a:t>series</a:t>
            </a:r>
            <a:r>
              <a:rPr lang="it-IT" sz="1200"/>
              <a:t> con dati di </a:t>
            </a:r>
            <a:r>
              <a:rPr lang="it-IT" sz="1200" err="1"/>
              <a:t>Ph</a:t>
            </a:r>
            <a:r>
              <a:rPr lang="it-IT" sz="1200"/>
              <a:t>, temperatura, </a:t>
            </a:r>
            <a:r>
              <a:rPr lang="it-IT" sz="1200" err="1"/>
              <a:t>ecc</a:t>
            </a:r>
            <a:r>
              <a:rPr lang="it-IT" sz="1200"/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bfaba5c688_1_82:notes">
            <a:extLst>
              <a:ext uri="{FF2B5EF4-FFF2-40B4-BE49-F238E27FC236}">
                <a16:creationId xmlns:a16="http://schemas.microsoft.com/office/drawing/2014/main" id="{2ABBE309-9C7A-BCFD-F6F7-5C9C9473B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8660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sz="1200"/>
              <a:t>Quale affermazione è vera?</a:t>
            </a:r>
            <a:br>
              <a:rPr lang="it-IT" sz="1200"/>
            </a:br>
            <a:br>
              <a:rPr lang="it-IT" sz="1200"/>
            </a:br>
            <a:r>
              <a:rPr lang="it-IT" sz="1200"/>
              <a:t>A) HTTP è un protocollo asincrono mentre MQTT è un protocollo sincrono</a:t>
            </a:r>
            <a:br>
              <a:rPr lang="it-IT" sz="1200"/>
            </a:br>
            <a:br>
              <a:rPr lang="it-IT" sz="1200"/>
            </a:br>
            <a:r>
              <a:rPr lang="it-IT" sz="1200"/>
              <a:t>B) Quando una richiesta HTTP ha successo si possono poi ricevere sequenze di ad intervalli regolari</a:t>
            </a:r>
          </a:p>
          <a:p>
            <a:pPr marL="158750" indent="0">
              <a:buNone/>
            </a:pPr>
            <a:endParaRPr lang="it-IT" sz="1200"/>
          </a:p>
          <a:p>
            <a:pPr marL="158750" indent="0">
              <a:buNone/>
            </a:pPr>
            <a:r>
              <a:rPr lang="it-IT" sz="1200"/>
              <a:t>C) MQTT è un protocollo client/server</a:t>
            </a:r>
          </a:p>
          <a:p>
            <a:pPr marL="158750" indent="0">
              <a:buNone/>
            </a:pPr>
            <a:endParaRPr lang="it-IT" sz="1200"/>
          </a:p>
          <a:p>
            <a:pPr marL="158750" indent="0">
              <a:buNone/>
            </a:pPr>
            <a:r>
              <a:rPr lang="it-IT" sz="1200"/>
              <a:t>D) Con una sola connessione  MQTT possiamo ricevere dati da un numero arbitrario di nodi di una rete</a:t>
            </a:r>
          </a:p>
        </p:txBody>
      </p:sp>
    </p:spTree>
    <p:extLst>
      <p:ext uri="{BB962C8B-B14F-4D97-AF65-F5344CB8AC3E}">
        <p14:creationId xmlns:p14="http://schemas.microsoft.com/office/powerpoint/2010/main" val="2348449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200"/>
              <a:t>Come abbiamo visto le applicazioni IoT sono sistemi che richiedono competenze molto diversificate.</a:t>
            </a:r>
          </a:p>
          <a:p>
            <a:pPr marL="0" indent="0">
              <a:buNone/>
            </a:pPr>
            <a:endParaRPr lang="it-IT" sz="1200"/>
          </a:p>
          <a:p>
            <a:pPr marL="0" indent="0">
              <a:buNone/>
            </a:pPr>
            <a:r>
              <a:rPr lang="it-IT" sz="1200"/>
              <a:t>Si parla infatti di IoT Full </a:t>
            </a:r>
            <a:r>
              <a:rPr lang="it-IT" sz="1200" err="1"/>
              <a:t>Stack</a:t>
            </a:r>
            <a:r>
              <a:rPr lang="it-IT" sz="1200"/>
              <a:t> Dev per identificare competenze e skill necessarie per programmare, gestire e controllare questo tipo di sistemi. Mettere in funzione un sistema di questo è tipo è un task complesso che comunque, anche usando piattaforme IoT e Big Data, spesso richiede un team di lavoro interdisciplinare</a:t>
            </a:r>
          </a:p>
        </p:txBody>
      </p:sp>
    </p:spTree>
    <p:extLst>
      <p:ext uri="{BB962C8B-B14F-4D97-AF65-F5344CB8AC3E}">
        <p14:creationId xmlns:p14="http://schemas.microsoft.com/office/powerpoint/2010/main" val="2617777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8D73ADB0-5758-3C3C-E5EB-D6B39946B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ca82af01_0_3:notes">
            <a:extLst>
              <a:ext uri="{FF2B5EF4-FFF2-40B4-BE49-F238E27FC236}">
                <a16:creationId xmlns:a16="http://schemas.microsoft.com/office/drawing/2014/main" id="{70BB7755-03CB-C1B2-BAB2-70C7EF577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it-IT" sz="1200"/>
              <a:t>Un esempio di linguaggio di programmazione molto usato in ambito IoT è </a:t>
            </a:r>
            <a:r>
              <a:rPr lang="it-IT" sz="1200" err="1"/>
              <a:t>NodeJs</a:t>
            </a:r>
            <a:r>
              <a:rPr lang="it-IT" sz="1200"/>
              <a:t>, un framework basato su </a:t>
            </a:r>
            <a:r>
              <a:rPr lang="it-IT" sz="1200" err="1"/>
              <a:t>Javascript</a:t>
            </a:r>
            <a:r>
              <a:rPr lang="it-IT" sz="1200"/>
              <a:t> per programmazione sequenziale, asincrona, guidata da eventi (</a:t>
            </a:r>
            <a:r>
              <a:rPr lang="it-IT" sz="1200" err="1"/>
              <a:t>NodeJs</a:t>
            </a:r>
            <a:r>
              <a:rPr lang="it-IT" sz="1200"/>
              <a:t> può essere visto come </a:t>
            </a:r>
            <a:r>
              <a:rPr lang="it-IT" sz="1200" err="1"/>
              <a:t>Javascript</a:t>
            </a:r>
            <a:r>
              <a:rPr lang="it-IT" sz="1200"/>
              <a:t> fuori dal browser)</a:t>
            </a:r>
            <a:br>
              <a:rPr lang="it-IT" sz="1200"/>
            </a:br>
            <a:r>
              <a:rPr lang="it-IT" sz="1200"/>
              <a:t>In questo esempio vediamo un programma </a:t>
            </a:r>
            <a:r>
              <a:rPr lang="it-IT" sz="1200" err="1"/>
              <a:t>NodeJs</a:t>
            </a:r>
            <a:r>
              <a:rPr lang="it-IT" sz="1200"/>
              <a:t> di poche righe di codice che definisce un publisher MQTT per inviare un messaggio testuale ogni 3 secondi</a:t>
            </a:r>
            <a:br>
              <a:rPr lang="it-IT" sz="1200"/>
            </a:br>
            <a:endParaRPr lang="it-IT" sz="1200"/>
          </a:p>
        </p:txBody>
      </p:sp>
      <p:sp>
        <p:nvSpPr>
          <p:cNvPr id="239" name="Google Shape;239;g51ca82af01_0_3:notes">
            <a:extLst>
              <a:ext uri="{FF2B5EF4-FFF2-40B4-BE49-F238E27FC236}">
                <a16:creationId xmlns:a16="http://schemas.microsoft.com/office/drawing/2014/main" id="{A0B3988B-5849-313F-4D7A-0C7A0B501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1385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8D73ADB0-5758-3C3C-E5EB-D6B39946B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ca82af01_0_3:notes">
            <a:extLst>
              <a:ext uri="{FF2B5EF4-FFF2-40B4-BE49-F238E27FC236}">
                <a16:creationId xmlns:a16="http://schemas.microsoft.com/office/drawing/2014/main" id="{70BB7755-03CB-C1B2-BAB2-70C7EF577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it-IT" sz="1200"/>
              <a:t>Tra le piattaforme IoT, </a:t>
            </a: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cs typeface="Arial"/>
                <a:sym typeface="Arial"/>
              </a:rPr>
              <a:t>il framework </a:t>
            </a: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source </a:t>
            </a:r>
            <a:r>
              <a:rPr lang="it-IT" sz="12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-red è un esempio interessante di t</a:t>
            </a:r>
            <a:r>
              <a:rPr lang="it-IT" sz="1200"/>
              <a:t>ool visuale low code, basato sul concetto di flusso che può essere usato per costruire middleware per collegare device, API e servizi online</a:t>
            </a:r>
          </a:p>
          <a:p>
            <a:pPr marL="0" indent="0">
              <a:buNone/>
            </a:pPr>
            <a:endParaRPr lang="it-IT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questo esempio vediamo un flusso di ricezione di dati da MQTT ed invia a widget grafici di una dashboard come quella sulla destra</a:t>
            </a:r>
          </a:p>
        </p:txBody>
      </p:sp>
      <p:sp>
        <p:nvSpPr>
          <p:cNvPr id="239" name="Google Shape;239;g51ca82af01_0_3:notes">
            <a:extLst>
              <a:ext uri="{FF2B5EF4-FFF2-40B4-BE49-F238E27FC236}">
                <a16:creationId xmlns:a16="http://schemas.microsoft.com/office/drawing/2014/main" id="{A0B3988B-5849-313F-4D7A-0C7A0B501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3704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8D73ADB0-5758-3C3C-E5EB-D6B39946B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ca82af01_0_3:notes">
            <a:extLst>
              <a:ext uri="{FF2B5EF4-FFF2-40B4-BE49-F238E27FC236}">
                <a16:creationId xmlns:a16="http://schemas.microsoft.com/office/drawing/2014/main" id="{70BB7755-03CB-C1B2-BAB2-70C7EF577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it-IT" sz="1200"/>
              <a:t>I linguaggi di programmazione ad alto livello come C, Python e </a:t>
            </a:r>
            <a:r>
              <a:rPr lang="it-IT" sz="1200" err="1"/>
              <a:t>NodeJs</a:t>
            </a:r>
            <a:r>
              <a:rPr lang="it-IT" sz="1200"/>
              <a:t> possono essere usati anche per programmare i device.</a:t>
            </a:r>
          </a:p>
          <a:p>
            <a:pPr marL="0" indent="0">
              <a:buNone/>
            </a:pPr>
            <a:endParaRPr lang="it-IT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it-IT" sz="1200"/>
              <a:t>Questa è una vera rivoluziona, nata molti anni fa con il progetto open hardware Arduino, che sta trasformando il mondo Dev introducendo un </a:t>
            </a:r>
            <a:r>
              <a:rPr lang="it-IT" sz="1200" err="1"/>
              <a:t>layer</a:t>
            </a:r>
            <a:r>
              <a:rPr lang="it-IT" sz="1200"/>
              <a:t> trasversale a Edge, </a:t>
            </a:r>
            <a:r>
              <a:rPr lang="it-IT" sz="1200" err="1"/>
              <a:t>Fog</a:t>
            </a:r>
            <a:r>
              <a:rPr lang="it-IT" sz="1200"/>
              <a:t> e Cloud dove lo sviluppatore potrà usare gli stessi strumenti e linguaggi in maniera trasparente al contesti sottostante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51ca82af01_0_3:notes">
            <a:extLst>
              <a:ext uri="{FF2B5EF4-FFF2-40B4-BE49-F238E27FC236}">
                <a16:creationId xmlns:a16="http://schemas.microsoft.com/office/drawing/2014/main" id="{A0B3988B-5849-313F-4D7A-0C7A0B501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281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F1CC4-8C04-5032-A2F1-C47A45DE5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>
            <a:extLst>
              <a:ext uri="{FF2B5EF4-FFF2-40B4-BE49-F238E27FC236}">
                <a16:creationId xmlns:a16="http://schemas.microsoft.com/office/drawing/2014/main" id="{185EA4D1-F513-2A78-3070-E3A7F2DF17B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ABE1EBB7-A5F1-7240-964D-01ABFECE8BEE}" type="slidenum">
              <a:rPr lang="it-IT" altLang="it-IT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pPr/>
              <a:t>2</a:t>
            </a:fld>
            <a:endParaRPr lang="it-IT" altLang="it-IT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8435" name="Text Box 1">
            <a:extLst>
              <a:ext uri="{FF2B5EF4-FFF2-40B4-BE49-F238E27FC236}">
                <a16:creationId xmlns:a16="http://schemas.microsoft.com/office/drawing/2014/main" id="{0DE0F81F-86B1-7100-0C53-21DEBEA7290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3950" y="830263"/>
            <a:ext cx="5345113" cy="40084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Text Box 2">
            <a:extLst>
              <a:ext uri="{FF2B5EF4-FFF2-40B4-BE49-F238E27FC236}">
                <a16:creationId xmlns:a16="http://schemas.microsoft.com/office/drawing/2014/main" id="{B7AE30CB-FDE2-916E-8D0C-19C34053FF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/>
            <a:r>
              <a:rPr lang="it-IT" altLang="it-IT" sz="1200">
                <a:solidFill>
                  <a:srgbClr val="000000"/>
                </a:solidFill>
              </a:rPr>
              <a:t>Quali sono i metodi e le tecnologie informatiche 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utili per poter applicare algoritmi di Intelligenza Artificiale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a grandi moli di dati provenienti da sensori e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che richiedono elaborazioni di diversa granularità e complessità?</a:t>
            </a:r>
          </a:p>
          <a:p>
            <a:pPr marL="158750" indent="0" eaLnBrk="1">
              <a:buNone/>
            </a:pPr>
            <a:endParaRPr lang="it-IT" altLang="it-IT" sz="1200">
              <a:solidFill>
                <a:srgbClr val="000000"/>
              </a:solidFill>
            </a:endParaRPr>
          </a:p>
          <a:p>
            <a:pPr eaLnBrk="1"/>
            <a:endParaRPr lang="it-IT" altLang="it-IT" sz="1200">
              <a:solidFill>
                <a:srgbClr val="000000"/>
              </a:solidFill>
            </a:endParaRPr>
          </a:p>
          <a:p>
            <a:pPr eaLnBrk="1">
              <a:lnSpc>
                <a:spcPct val="100000"/>
              </a:lnSpc>
            </a:pPr>
            <a:r>
              <a:rPr lang="it-IT" altLang="it-IT" sz="1200">
                <a:solidFill>
                  <a:srgbClr val="000000"/>
                </a:solidFill>
              </a:rPr>
              <a:t>Parleremo di IoT, Edge, </a:t>
            </a:r>
            <a:r>
              <a:rPr lang="it-IT" altLang="it-IT" sz="1200" err="1">
                <a:solidFill>
                  <a:srgbClr val="000000"/>
                </a:solidFill>
              </a:rPr>
              <a:t>Fog</a:t>
            </a:r>
            <a:r>
              <a:rPr lang="it-IT" altLang="it-IT" sz="1200">
                <a:solidFill>
                  <a:srgbClr val="000000"/>
                </a:solidFill>
              </a:rPr>
              <a:t>, Cloud, architetture software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ed esempi su particolari domini applicativi</a:t>
            </a:r>
            <a:br>
              <a:rPr lang="it-IT" altLang="it-IT" sz="1200">
                <a:solidFill>
                  <a:srgbClr val="000000"/>
                </a:solidFill>
              </a:rPr>
            </a:br>
            <a:endParaRPr lang="it-IT" altLang="it-IT" sz="1200">
              <a:solidFill>
                <a:srgbClr val="000000"/>
              </a:solidFill>
            </a:endParaRPr>
          </a:p>
          <a:p>
            <a:endParaRPr lang="it-IT" altLang="it-IT" sz="2400"/>
          </a:p>
        </p:txBody>
      </p:sp>
    </p:spTree>
    <p:extLst>
      <p:ext uri="{BB962C8B-B14F-4D97-AF65-F5344CB8AC3E}">
        <p14:creationId xmlns:p14="http://schemas.microsoft.com/office/powerpoint/2010/main" val="3141877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8D73ADB0-5758-3C3C-E5EB-D6B39946B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ca82af01_0_3:notes">
            <a:extLst>
              <a:ext uri="{FF2B5EF4-FFF2-40B4-BE49-F238E27FC236}">
                <a16:creationId xmlns:a16="http://schemas.microsoft.com/office/drawing/2014/main" id="{70BB7755-03CB-C1B2-BAB2-70C7EF577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it-IT" sz="1200"/>
              <a:t>I linguaggi di programmazione ad alto livello come C, Python e </a:t>
            </a:r>
            <a:r>
              <a:rPr lang="it-IT" sz="1200" err="1"/>
              <a:t>NodeJs</a:t>
            </a:r>
            <a:r>
              <a:rPr lang="it-IT" sz="1200"/>
              <a:t> possono essere usati anche per programmare i device.</a:t>
            </a:r>
          </a:p>
          <a:p>
            <a:pPr marL="0" indent="0">
              <a:buNone/>
            </a:pPr>
            <a:endParaRPr lang="it-IT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it-IT" sz="1200"/>
              <a:t>Questa è una vera rivoluziona, nata molti anni fa con il progetto open hardware Arduino, che sta trasformando il mondo Dev introducendo un </a:t>
            </a:r>
            <a:r>
              <a:rPr lang="it-IT" sz="1200" err="1"/>
              <a:t>layer</a:t>
            </a:r>
            <a:r>
              <a:rPr lang="it-IT" sz="1200"/>
              <a:t> trasversale a Edge, </a:t>
            </a:r>
            <a:r>
              <a:rPr lang="it-IT" sz="1200" err="1"/>
              <a:t>Fog</a:t>
            </a:r>
            <a:r>
              <a:rPr lang="it-IT" sz="1200"/>
              <a:t> e Cloud dove lo sviluppatore potrà usare gli stessi strumenti e linguaggi in maniera trasparente al contesti sottostante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51ca82af01_0_3:notes">
            <a:extLst>
              <a:ext uri="{FF2B5EF4-FFF2-40B4-BE49-F238E27FC236}">
                <a16:creationId xmlns:a16="http://schemas.microsoft.com/office/drawing/2014/main" id="{A0B3988B-5849-313F-4D7A-0C7A0B501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883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B2F9A161-643E-055C-3D33-38D8454D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>
            <a:extLst>
              <a:ext uri="{FF2B5EF4-FFF2-40B4-BE49-F238E27FC236}">
                <a16:creationId xmlns:a16="http://schemas.microsoft.com/office/drawing/2014/main" id="{5AB6186C-B291-7705-F6DA-3EC8E2C75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indent="0">
              <a:buNone/>
            </a:pPr>
            <a:r>
              <a:rPr lang="it-IT" sz="1200"/>
              <a:t>Per sviluppare applicazioni IoT, che abbiamo detto essere applicazioni complesse che vanno da Edge a Cloud, sono state create apposite piattaforme software tipicamente in cloud che forniscono i servizi di base per registrare device e creare loro immagini virtuali, gestire flussi e formati dei dati, creare strumenti per analizzare e visualizzare dati e loro analisi, </a:t>
            </a:r>
            <a:r>
              <a:rPr lang="it-IT" sz="1200" err="1"/>
              <a:t>ecc</a:t>
            </a:r>
            <a:br>
              <a:rPr lang="it-IT" sz="1200"/>
            </a:br>
            <a:endParaRPr lang="it-IT" sz="1200"/>
          </a:p>
          <a:p>
            <a:pPr marL="158750" indent="0">
              <a:buNone/>
            </a:pPr>
            <a:r>
              <a:rPr lang="it-IT" sz="1200"/>
              <a:t>Esempi sono: AWS EC2, Azure/IBM Watson/Google Cloud  </a:t>
            </a:r>
            <a:r>
              <a:rPr lang="it-IT" sz="1200" err="1"/>
              <a:t>Iot</a:t>
            </a:r>
            <a:r>
              <a:rPr lang="it-IT" sz="1200"/>
              <a:t>, </a:t>
            </a:r>
            <a:r>
              <a:rPr lang="it-IT" sz="1200" err="1"/>
              <a:t>Fiware</a:t>
            </a:r>
            <a:r>
              <a:rPr lang="it-IT" sz="1200"/>
              <a:t>, </a:t>
            </a:r>
            <a:r>
              <a:rPr lang="it-IT" sz="1200" err="1"/>
              <a:t>Node</a:t>
            </a:r>
            <a:r>
              <a:rPr lang="it-IT" sz="1200"/>
              <a:t>-red e molte altre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:notes">
            <a:extLst>
              <a:ext uri="{FF2B5EF4-FFF2-40B4-BE49-F238E27FC236}">
                <a16:creationId xmlns:a16="http://schemas.microsoft.com/office/drawing/2014/main" id="{8FCBC32B-B3BB-CB5D-373B-8F1B04221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2824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sz="1200"/>
              <a:t>Le piattaforme IoT nel cloud sono spesso basate su un’architettura chiamata Lambda,</a:t>
            </a:r>
            <a:br>
              <a:rPr lang="it-IT" sz="1200"/>
            </a:br>
            <a:r>
              <a:rPr lang="it-IT" sz="1200"/>
              <a:t>Attraverso sottosistemi che agiscono come broker  o  </a:t>
            </a:r>
            <a:r>
              <a:rPr lang="it-IT" sz="1200" err="1"/>
              <a:t>message-queue</a:t>
            </a:r>
            <a:r>
              <a:rPr lang="it-IT" sz="1200"/>
              <a:t>, </a:t>
            </a:r>
            <a:r>
              <a:rPr lang="it-IT" sz="1200" err="1"/>
              <a:t>acquiscono</a:t>
            </a:r>
            <a:r>
              <a:rPr lang="it-IT" sz="1200"/>
              <a:t> i dati dai produttori esterni e li instradano verso stream processore che applicano filtri o algoritmi usando finestre mobili. </a:t>
            </a:r>
          </a:p>
          <a:p>
            <a:pPr marL="158750" indent="0">
              <a:buNone/>
            </a:pPr>
            <a:r>
              <a:rPr lang="it-IT" sz="1200"/>
              <a:t>I dati poi vengono instradati verso componenti per definire azioni real-time (hot </a:t>
            </a:r>
            <a:r>
              <a:rPr lang="it-IT" sz="1200" err="1"/>
              <a:t>path</a:t>
            </a:r>
            <a:r>
              <a:rPr lang="it-IT" sz="1200"/>
              <a:t>) o verso componenti di memorizzazione utili per elaborazione più costosa (</a:t>
            </a:r>
            <a:r>
              <a:rPr lang="it-IT" sz="1200" err="1"/>
              <a:t>cold</a:t>
            </a:r>
            <a:r>
              <a:rPr lang="it-IT" sz="1200"/>
              <a:t> </a:t>
            </a:r>
            <a:r>
              <a:rPr lang="it-IT" sz="1200" err="1"/>
              <a:t>path</a:t>
            </a:r>
            <a:r>
              <a:rPr lang="it-IT" sz="1200"/>
              <a:t>) come ad esempio allenare modelli di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98048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sz="1200"/>
              <a:t>In applicazioni Edge Computing parte del calcolo (se non tutto) viene fatto vicino alle sorgenti dei dati e quindi ad esempio nei dispositivi che gestiscono i sensori. In particolare, grazie alla sempre maggior potenza dei microprocessori, questo tipo di architettura viene molto usata per task predittivi  eseguiti ad esempio su board specializzate (es acceleratori neurali)</a:t>
            </a:r>
          </a:p>
        </p:txBody>
      </p:sp>
    </p:spTree>
    <p:extLst>
      <p:ext uri="{BB962C8B-B14F-4D97-AF65-F5344CB8AC3E}">
        <p14:creationId xmlns:p14="http://schemas.microsoft.com/office/powerpoint/2010/main" val="2365940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it-IT"/>
              <a:t>In questo esempio una videocamera, dotata di processore per reti neurali, analizza frame per frame l’immagine di una foglia usando un modello allenato per classificare il suo stato di salute. </a:t>
            </a:r>
            <a:br>
              <a:rPr lang="it-IT"/>
            </a:br>
            <a:endParaRPr lang="it-IT"/>
          </a:p>
          <a:p>
            <a:pPr marL="457200" indent="-298450"/>
            <a:r>
              <a:rPr lang="it-IT"/>
              <a:t>In questo caso non sarà necessario trasmettere stream video ma, ad intervalli regolari, solo dati strutturati, </a:t>
            </a:r>
            <a:br>
              <a:rPr lang="it-IT"/>
            </a:br>
            <a:r>
              <a:rPr lang="it-IT"/>
              <a:t>ad esempio un messaggio JSON con identificativo della pianta e relativa informazione di stato.</a:t>
            </a:r>
            <a:br>
              <a:rPr lang="it-IT"/>
            </a:br>
            <a:endParaRPr lang="it-IT"/>
          </a:p>
          <a:p>
            <a:pPr marL="457200" indent="-298450"/>
            <a:r>
              <a:rPr lang="it-IT"/>
              <a:t>In questo modo si può ridurre il carico sulla rete e  aumentare le garanzie di privacy di persone/oggetti ripresi </a:t>
            </a:r>
          </a:p>
        </p:txBody>
      </p:sp>
    </p:spTree>
    <p:extLst>
      <p:ext uri="{BB962C8B-B14F-4D97-AF65-F5344CB8AC3E}">
        <p14:creationId xmlns:p14="http://schemas.microsoft.com/office/powerpoint/2010/main" val="2589961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sz="1200"/>
              <a:t>A partire dallo stream processor, che tipicamente filtra, normalizza, aggrega e prepara i dati per le successive fasi, gli algoritmi di machine learning sfruttano il </a:t>
            </a:r>
            <a:r>
              <a:rPr lang="it-IT" sz="1200" err="1"/>
              <a:t>cold</a:t>
            </a:r>
            <a:r>
              <a:rPr lang="it-IT" sz="1200"/>
              <a:t> </a:t>
            </a:r>
            <a:r>
              <a:rPr lang="it-IT" sz="1200" err="1"/>
              <a:t>path</a:t>
            </a:r>
            <a:r>
              <a:rPr lang="it-IT" sz="1200"/>
              <a:t> per la fase di allenamenti di modelli. Questa fase può richiedere potenza di calcolo notevole (pensiamo a reti neurali e GPU).</a:t>
            </a:r>
            <a:br>
              <a:rPr lang="it-IT" sz="1200"/>
            </a:br>
            <a:r>
              <a:rPr lang="it-IT" sz="1200"/>
              <a:t>I modelli generati sono </a:t>
            </a:r>
            <a:r>
              <a:rPr lang="it-IT" sz="1200" err="1"/>
              <a:t>quindui</a:t>
            </a:r>
            <a:r>
              <a:rPr lang="it-IT" sz="1200"/>
              <a:t> applicati per calcolare predizioni in </a:t>
            </a:r>
            <a:r>
              <a:rPr lang="it-IT" sz="1200" err="1"/>
              <a:t>real</a:t>
            </a:r>
            <a:r>
              <a:rPr lang="it-IT" sz="1200"/>
              <a:t> time sui dati provenienti dall’hot </a:t>
            </a:r>
            <a:r>
              <a:rPr lang="it-IT" sz="1200" err="1"/>
              <a:t>path</a:t>
            </a:r>
            <a:r>
              <a:rPr lang="it-IT" sz="1200"/>
              <a:t>.</a:t>
            </a:r>
          </a:p>
          <a:p>
            <a:pPr marL="158750" indent="0">
              <a:buNone/>
            </a:pP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1328974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it-IT" sz="1200" dirty="0"/>
              <a:t>Quali delle seguenti frasi sono vere?</a:t>
            </a:r>
          </a:p>
          <a:p>
            <a:pPr marL="158750" indent="0">
              <a:buNone/>
            </a:pPr>
            <a:endParaRPr lang="it-IT" sz="1200" dirty="0"/>
          </a:p>
          <a:p>
            <a:pPr marL="158750" indent="0">
              <a:buNone/>
            </a:pPr>
            <a:r>
              <a:rPr lang="it-IT" sz="1200" dirty="0"/>
              <a:t>Nell’architettura lambda il calcolo viene sempre fatto vicino alle sorgenti dati e il cloud viene usato solo per memorizzare dati storici</a:t>
            </a:r>
          </a:p>
          <a:p>
            <a:pPr marL="158750" indent="0">
              <a:buNone/>
            </a:pPr>
            <a:endParaRPr lang="it-IT" sz="1200" dirty="0"/>
          </a:p>
          <a:p>
            <a:pPr marL="158750" indent="0">
              <a:buNone/>
            </a:pPr>
            <a:r>
              <a:rPr lang="it-IT" sz="1200" dirty="0"/>
              <a:t>In un sistema </a:t>
            </a:r>
            <a:r>
              <a:rPr lang="it-IT" sz="1200" dirty="0" err="1"/>
              <a:t>egde</a:t>
            </a:r>
            <a:r>
              <a:rPr lang="it-IT" sz="1200" dirty="0"/>
              <a:t> non si possono effettuare calcoli complessi, si </a:t>
            </a:r>
            <a:r>
              <a:rPr lang="it-IT" sz="1200" dirty="0" err="1"/>
              <a:t>acquiscono</a:t>
            </a:r>
            <a:r>
              <a:rPr lang="it-IT" sz="1200" dirty="0"/>
              <a:t> e ritrasmettono dati verso il cloud</a:t>
            </a:r>
          </a:p>
          <a:p>
            <a:pPr marL="158750" indent="0">
              <a:buNone/>
            </a:pPr>
            <a:endParaRPr lang="it-IT" sz="1200" dirty="0"/>
          </a:p>
          <a:p>
            <a:pPr marL="158750" indent="0">
              <a:buNone/>
            </a:pPr>
            <a:r>
              <a:rPr lang="it-IT" sz="1200" dirty="0"/>
              <a:t>Nell’architettura lambda i task predittivi vengono eseguiti nel </a:t>
            </a:r>
            <a:r>
              <a:rPr lang="it-IT" sz="1200" dirty="0" err="1"/>
              <a:t>cold</a:t>
            </a:r>
            <a:r>
              <a:rPr lang="it-IT" sz="1200" dirty="0"/>
              <a:t> </a:t>
            </a:r>
            <a:r>
              <a:rPr lang="it-IT" sz="1200" dirty="0" err="1"/>
              <a:t>path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784245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B2F9A161-643E-055C-3D33-38D8454D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>
            <a:extLst>
              <a:ext uri="{FF2B5EF4-FFF2-40B4-BE49-F238E27FC236}">
                <a16:creationId xmlns:a16="http://schemas.microsoft.com/office/drawing/2014/main" id="{5AB6186C-B291-7705-F6DA-3EC8E2C75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90175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200" dirty="0"/>
              <a:t>All’interno di piattaforme IoT troviamo spesso sottosistemi dedicati alla gestione di Big Data cioè grandi moli di dati a volte in arrivo a grande velocità.</a:t>
            </a:r>
            <a:br>
              <a:rPr lang="it-IT" sz="1200" dirty="0"/>
            </a:br>
            <a:br>
              <a:rPr lang="it-IT" sz="1200" dirty="0"/>
            </a:br>
            <a:r>
              <a:rPr lang="it-IT" sz="1200" dirty="0"/>
              <a:t>Questi sistemi permettono l’esecuzione di elaborazioni complesse su cluster di macchine, con l’idea di spezzare un task in task più piccoli da eseguire in parallelo sui nodi in cui risiedono i dati (quindi in questo contesto i task si muovono verso i dati e non </a:t>
            </a:r>
            <a:r>
              <a:rPr lang="it-IT" sz="1200" dirty="0" err="1"/>
              <a:t>vicersa</a:t>
            </a:r>
            <a:r>
              <a:rPr lang="it-IT" sz="1200" dirty="0"/>
              <a:t>)</a:t>
            </a:r>
            <a:br>
              <a:rPr lang="it-IT" sz="1200" dirty="0"/>
            </a:br>
            <a:r>
              <a:rPr lang="it-IT" sz="1200" dirty="0"/>
              <a:t>Stiamo parlando di sistemi che tipicamente girano su cloud e si appoggiano al sistema di storage dopo che i dati sono già stati acquisiti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:notes">
            <a:extLst>
              <a:ext uri="{FF2B5EF4-FFF2-40B4-BE49-F238E27FC236}">
                <a16:creationId xmlns:a16="http://schemas.microsoft.com/office/drawing/2014/main" id="{8FCBC32B-B3BB-CB5D-373B-8F1B04221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6316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B2F9A161-643E-055C-3D33-38D8454D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>
            <a:extLst>
              <a:ext uri="{FF2B5EF4-FFF2-40B4-BE49-F238E27FC236}">
                <a16:creationId xmlns:a16="http://schemas.microsoft.com/office/drawing/2014/main" id="{5AB6186C-B291-7705-F6DA-3EC8E2C75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90175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Nelle architetture  Big Data, task complessi vengono divisi in tanti </a:t>
            </a:r>
            <a:r>
              <a:rPr lang="it-IT" sz="1200" dirty="0" err="1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sottotask</a:t>
            </a: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 più piccoli eseguiti </a:t>
            </a:r>
            <a:r>
              <a:rPr lang="it-IT" sz="1200" dirty="0" err="1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ooi</a:t>
            </a: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 in parallelo sui diversi nodi del cluster. </a:t>
            </a:r>
          </a:p>
          <a:p>
            <a:pPr marL="0" indent="0">
              <a:buNone/>
            </a:pPr>
            <a:endParaRPr lang="it-IT" sz="1200" dirty="0">
              <a:solidFill>
                <a:schemeClr val="tx1"/>
              </a:solidFill>
              <a:highlight>
                <a:srgbClr val="FFFFFF"/>
              </a:highlight>
              <a:latin typeface="Roboto" panose="02000000000000000000" pitchFamily="2" charset="0"/>
              <a:ea typeface="Comic Sans MS"/>
              <a:cs typeface="Comic Sans MS"/>
              <a:sym typeface="Comic Sans MS"/>
            </a:endParaRPr>
          </a:p>
          <a:p>
            <a:pPr marL="0" indent="0">
              <a:buNone/>
            </a:pP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I cluster hanno una struttura master-slave</a:t>
            </a:r>
            <a:b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</a:b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Il master del cluster è incaricato di coordinare l’invio dei </a:t>
            </a:r>
            <a:r>
              <a:rPr lang="it-IT" sz="1200" dirty="0" err="1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sottotask</a:t>
            </a: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 i nodi dove risiedono i dati utili per il calcolo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:notes">
            <a:extLst>
              <a:ext uri="{FF2B5EF4-FFF2-40B4-BE49-F238E27FC236}">
                <a16:creationId xmlns:a16="http://schemas.microsoft.com/office/drawing/2014/main" id="{8FCBC32B-B3BB-CB5D-373B-8F1B04221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0677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B2F9A161-643E-055C-3D33-38D8454D3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>
            <a:extLst>
              <a:ext uri="{FF2B5EF4-FFF2-40B4-BE49-F238E27FC236}">
                <a16:creationId xmlns:a16="http://schemas.microsoft.com/office/drawing/2014/main" id="{5AB6186C-B291-7705-F6DA-3EC8E2C75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90175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b="0" i="0" u="none" strike="noStrike" cap="none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I task vengono </a:t>
            </a: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predisposti usando uno schema chiamato </a:t>
            </a:r>
            <a:r>
              <a:rPr lang="it-IT" sz="1200" dirty="0" err="1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Map</a:t>
            </a: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 and reduce:</a:t>
            </a:r>
            <a:b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</a:b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 </a:t>
            </a:r>
            <a:b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</a:br>
            <a:r>
              <a:rPr lang="it-IT" sz="1200" dirty="0" err="1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Map</a:t>
            </a: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 esegue operazioni locali sulla partizione di un nodo  (es. cambiare formato ad un valore)  e quindi locale al nodo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</a:b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Reduce effettua aggregazioni di dati di diverse partizioni (es. calcolare la media di tutti i valori) e quindi richiede scambi di dati tra diversi nodi </a:t>
            </a:r>
            <a:b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</a:br>
            <a:r>
              <a:rPr lang="it-IT" sz="1200" dirty="0" err="1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Anchel</a:t>
            </a:r>
            <a:r>
              <a:rPr lang="it-IT" sz="12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 la fase di reduce viene comunque parallelizzata quando possibile</a:t>
            </a:r>
          </a:p>
        </p:txBody>
      </p:sp>
      <p:sp>
        <p:nvSpPr>
          <p:cNvPr id="291" name="Google Shape;291;p11:notes">
            <a:extLst>
              <a:ext uri="{FF2B5EF4-FFF2-40B4-BE49-F238E27FC236}">
                <a16:creationId xmlns:a16="http://schemas.microsoft.com/office/drawing/2014/main" id="{8FCBC32B-B3BB-CB5D-373B-8F1B04221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796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F1CC4-8C04-5032-A2F1-C47A45DE5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>
            <a:extLst>
              <a:ext uri="{FF2B5EF4-FFF2-40B4-BE49-F238E27FC236}">
                <a16:creationId xmlns:a16="http://schemas.microsoft.com/office/drawing/2014/main" id="{185EA4D1-F513-2A78-3070-E3A7F2DF17B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ABE1EBB7-A5F1-7240-964D-01ABFECE8BEE}" type="slidenum">
              <a:rPr lang="it-IT" altLang="it-IT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pPr/>
              <a:t>3</a:t>
            </a:fld>
            <a:endParaRPr lang="it-IT" altLang="it-IT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18435" name="Text Box 1">
            <a:extLst>
              <a:ext uri="{FF2B5EF4-FFF2-40B4-BE49-F238E27FC236}">
                <a16:creationId xmlns:a16="http://schemas.microsoft.com/office/drawing/2014/main" id="{0DE0F81F-86B1-7100-0C53-21DEBEA7290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Text Box 2">
            <a:extLst>
              <a:ext uri="{FF2B5EF4-FFF2-40B4-BE49-F238E27FC236}">
                <a16:creationId xmlns:a16="http://schemas.microsoft.com/office/drawing/2014/main" id="{B7AE30CB-FDE2-916E-8D0C-19C34053FF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/>
            <a:r>
              <a:rPr lang="it-IT" altLang="it-IT" sz="1200" b="1">
                <a:solidFill>
                  <a:srgbClr val="000000"/>
                </a:solidFill>
              </a:rPr>
              <a:t>L'Internet degli cose </a:t>
            </a:r>
            <a:r>
              <a:rPr lang="it-IT" altLang="it-IT" sz="1200">
                <a:solidFill>
                  <a:srgbClr val="000000"/>
                </a:solidFill>
              </a:rPr>
              <a:t>è la rete di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oggetti intelligenti che contengono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una tecnologia incorporata per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comunicare e percepire o interagire </a:t>
            </a:r>
            <a:br>
              <a:rPr lang="it-IT" altLang="it-IT" sz="1200"/>
            </a:br>
            <a:r>
              <a:rPr lang="it-IT" altLang="it-IT" sz="1200">
                <a:solidFill>
                  <a:srgbClr val="000000"/>
                </a:solidFill>
              </a:rPr>
              <a:t>con l'ambiente esterno.</a:t>
            </a:r>
          </a:p>
          <a:p>
            <a:pPr eaLnBrk="1"/>
            <a:endParaRPr lang="it-IT" altLang="it-IT" sz="1200">
              <a:solidFill>
                <a:srgbClr val="000000"/>
              </a:solidFill>
            </a:endParaRPr>
          </a:p>
          <a:p>
            <a:pPr eaLnBrk="1"/>
            <a:r>
              <a:rPr lang="it-IT" altLang="it-IT" sz="1200">
                <a:solidFill>
                  <a:srgbClr val="000000"/>
                </a:solidFill>
              </a:rPr>
              <a:t>Una volta che un oggetto intelligente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viene connesso a Internet,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i suoi servizi diventano parte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della rete stessa</a:t>
            </a:r>
          </a:p>
          <a:p>
            <a:endParaRPr lang="it-IT" altLang="it-IT" sz="2400"/>
          </a:p>
        </p:txBody>
      </p:sp>
    </p:spTree>
    <p:extLst>
      <p:ext uri="{BB962C8B-B14F-4D97-AF65-F5344CB8AC3E}">
        <p14:creationId xmlns:p14="http://schemas.microsoft.com/office/powerpoint/2010/main" val="276800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8D73ADB0-5758-3C3C-E5EB-D6B39946B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ca82af01_0_3:notes">
            <a:extLst>
              <a:ext uri="{FF2B5EF4-FFF2-40B4-BE49-F238E27FC236}">
                <a16:creationId xmlns:a16="http://schemas.microsoft.com/office/drawing/2014/main" id="{70BB7755-03CB-C1B2-BAB2-70C7EF577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it-IT" sz="1200"/>
              <a:t>I linguaggi di programmazione ad alto livello come C, Python e </a:t>
            </a:r>
            <a:r>
              <a:rPr lang="it-IT" sz="1200" err="1"/>
              <a:t>NodeJs</a:t>
            </a:r>
            <a:r>
              <a:rPr lang="it-IT" sz="1200"/>
              <a:t> possono essere usati anche per programmare i device.</a:t>
            </a:r>
          </a:p>
          <a:p>
            <a:pPr marL="0" indent="0">
              <a:buNone/>
            </a:pPr>
            <a:endParaRPr lang="it-IT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it-IT" sz="1200"/>
              <a:t>Questa è una vera rivoluziona, nata molti anni fa con il progetto open hardware Arduino, che sta trasformando il mondo Dev introducendo un </a:t>
            </a:r>
            <a:r>
              <a:rPr lang="it-IT" sz="1200" err="1"/>
              <a:t>layer</a:t>
            </a:r>
            <a:r>
              <a:rPr lang="it-IT" sz="1200"/>
              <a:t> trasversale a Edge, </a:t>
            </a:r>
            <a:r>
              <a:rPr lang="it-IT" sz="1200" err="1"/>
              <a:t>Fog</a:t>
            </a:r>
            <a:r>
              <a:rPr lang="it-IT" sz="1200"/>
              <a:t> e Cloud dove lo sviluppatore potrà usare gli stessi strumenti e linguaggi in maniera trasparente al contesti sottostante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51ca82af01_0_3:notes">
            <a:extLst>
              <a:ext uri="{FF2B5EF4-FFF2-40B4-BE49-F238E27FC236}">
                <a16:creationId xmlns:a16="http://schemas.microsoft.com/office/drawing/2014/main" id="{A0B3988B-5849-313F-4D7A-0C7A0B501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0197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200"/>
              <a:t>Vediamo come applicare tutti i concetti visti fino ad ora nel nostro caso d’uso e cioè la costruzione di un sistema IoT a supporto di una rete di </a:t>
            </a:r>
            <a:r>
              <a:rPr lang="it-IT" sz="1200" err="1"/>
              <a:t>citizen</a:t>
            </a:r>
            <a:r>
              <a:rPr lang="it-IT" sz="1200"/>
              <a:t> science che possa coinvolgere orti scolastici distribuiti geograficamente e fornire una dashboard per permettere all’esperto di botanica di supervisionare l’intero progetto</a:t>
            </a:r>
            <a:endParaRPr lang="it-IT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25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D4C1AF20-59A7-D235-5EFD-935194F4B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>
            <a:extLst>
              <a:ext uri="{FF2B5EF4-FFF2-40B4-BE49-F238E27FC236}">
                <a16:creationId xmlns:a16="http://schemas.microsoft.com/office/drawing/2014/main" id="{8CBD7B6E-AAAC-9908-33C4-A484C78F5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it-IT" sz="1200"/>
              <a:t>Ogni orto verrà equipaggiato con una flotta di sensori utili a monitorare piante di controllo e trattate. I sensori, tramite opportuni gateway, invieranno i dati con frequenza fissata verso un data center nel cloud. </a:t>
            </a:r>
            <a:br>
              <a:rPr lang="it-IT" sz="1200"/>
            </a:br>
            <a:r>
              <a:rPr lang="it-IT" sz="1200"/>
              <a:t>La dashboard, costruita ad es. tramite una piattaforma IoT </a:t>
            </a:r>
            <a:r>
              <a:rPr lang="it-IT" sz="1200" err="1"/>
              <a:t>cone</a:t>
            </a:r>
            <a:r>
              <a:rPr lang="it-IT" sz="1200"/>
              <a:t> </a:t>
            </a:r>
            <a:r>
              <a:rPr lang="it-IT" sz="1200" err="1"/>
              <a:t>Node</a:t>
            </a:r>
            <a:r>
              <a:rPr lang="it-IT" sz="1200"/>
              <a:t>-red o strumenti di Data Analytics come </a:t>
            </a:r>
            <a:r>
              <a:rPr lang="it-IT" sz="1200" err="1"/>
              <a:t>Looker</a:t>
            </a:r>
            <a:r>
              <a:rPr lang="it-IT" sz="1200"/>
              <a:t> Studio, viene usata per aggregare i dati, visualizzarli, cercare correlazioni tra di essi e calcolare predizioni.</a:t>
            </a:r>
            <a:br>
              <a:rPr lang="it-IT" sz="1200"/>
            </a:br>
            <a:endParaRPr lang="it-IT" sz="1200"/>
          </a:p>
          <a:p>
            <a:pPr marL="0" indent="0">
              <a:buNone/>
            </a:pPr>
            <a:r>
              <a:rPr lang="it-IT" sz="1200"/>
              <a:t>Gli studenti </a:t>
            </a: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potranno </a:t>
            </a:r>
            <a:r>
              <a:rPr lang="it-IT" sz="1200"/>
              <a:t>inviare i dati anche manualmente ad esempio usando una app attraverso la quale inserire i dati misurati con sistemi senza connessione in rete.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:notes">
            <a:extLst>
              <a:ext uri="{FF2B5EF4-FFF2-40B4-BE49-F238E27FC236}">
                <a16:creationId xmlns:a16="http://schemas.microsoft.com/office/drawing/2014/main" id="{3E25573C-187A-71B0-1C19-7DBCCBCCE4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4623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755974" y="5078825"/>
            <a:ext cx="6047725" cy="4811300"/>
          </a:xfrm>
        </p:spPr>
        <p:txBody>
          <a:bodyPr/>
          <a:lstStyle/>
          <a:p>
            <a:pPr marL="0" indent="0">
              <a:buNone/>
            </a:pPr>
            <a:r>
              <a:rPr lang="it-IT" sz="1200"/>
              <a:t>Il sistema risultante sarà quindi composto da  </a:t>
            </a:r>
            <a:br>
              <a:rPr lang="it-IT" sz="1200"/>
            </a:br>
            <a:endParaRPr lang="it-IT" sz="1200"/>
          </a:p>
          <a:p>
            <a:pPr marL="171450" indent="-171450"/>
            <a:r>
              <a:rPr lang="it-IT" sz="1200" err="1"/>
              <a:t>un’insieme</a:t>
            </a:r>
            <a:r>
              <a:rPr lang="it-IT" sz="1200"/>
              <a:t> di sottoreti, una per ogni scuola, ognuna equipaggiata con un sistema di rete locale e una gateway per gestire la flotta di sensori e inviare i dati ai server </a:t>
            </a:r>
            <a:br>
              <a:rPr lang="it-IT" sz="1200"/>
            </a:br>
            <a:endParaRPr lang="it-IT" sz="1200"/>
          </a:p>
          <a:p>
            <a:pPr marL="171450" indent="-171450"/>
            <a:r>
              <a:rPr lang="it-IT" sz="1200"/>
              <a:t>un data center nel quale vengono memorizzati i dati storici e vengono forniti servizi come dashboard o algoritmi di processing utili al particolare dominio (es. algoritmi per analisi statistica e predittiva)</a:t>
            </a:r>
          </a:p>
          <a:p>
            <a:pPr marL="0" indent="0">
              <a:buNone/>
            </a:pPr>
            <a:endParaRPr lang="it-IT" sz="1200"/>
          </a:p>
          <a:p>
            <a:pPr marL="0" indent="0">
              <a:buNone/>
            </a:pPr>
            <a:r>
              <a:rPr lang="it-IT" sz="1200"/>
              <a:t>Gli utenti finali potranno visualizzare o interrogare i dati tramiti strumenti di </a:t>
            </a:r>
            <a:r>
              <a:rPr lang="it-IT" sz="1200" err="1"/>
              <a:t>analytics</a:t>
            </a:r>
            <a:r>
              <a:rPr lang="it-IT" sz="1200"/>
              <a:t> collegandosi ad un servizio del data center attraverso il browser web</a:t>
            </a:r>
          </a:p>
        </p:txBody>
      </p:sp>
    </p:spTree>
    <p:extLst>
      <p:ext uri="{BB962C8B-B14F-4D97-AF65-F5344CB8AC3E}">
        <p14:creationId xmlns:p14="http://schemas.microsoft.com/office/powerpoint/2010/main" val="3190480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200"/>
              <a:t>Per particolari necessità ed esigenze può essere conveniente sviluppare piattaforme IoT custom per avere maggiore flessibilità nella personalizzazione delle loro funzionalità.</a:t>
            </a:r>
          </a:p>
          <a:p>
            <a:pPr marL="0" indent="0">
              <a:buNone/>
            </a:pPr>
            <a:endParaRPr lang="it-IT" sz="1200"/>
          </a:p>
          <a:p>
            <a:pPr marL="0" indent="0">
              <a:buNone/>
            </a:pPr>
            <a:r>
              <a:rPr lang="it-IT" sz="1200"/>
              <a:t>Nel contesto del progetto </a:t>
            </a:r>
            <a:r>
              <a:rPr lang="it-IT" sz="1200" err="1"/>
              <a:t>BotBid</a:t>
            </a:r>
            <a:r>
              <a:rPr lang="it-IT" sz="1200"/>
              <a:t> è stata realizzata una suite IoT basata ad esempio su </a:t>
            </a:r>
            <a:r>
              <a:rPr lang="it-IT" sz="1200" err="1"/>
              <a:t>ReactJs</a:t>
            </a:r>
            <a:r>
              <a:rPr lang="it-IT" sz="1200"/>
              <a:t> per la parte di </a:t>
            </a:r>
            <a:r>
              <a:rPr lang="it-IT" sz="1200" err="1"/>
              <a:t>frontend</a:t>
            </a:r>
            <a:r>
              <a:rPr lang="it-IT" sz="1200"/>
              <a:t> web/mobile, </a:t>
            </a:r>
            <a:r>
              <a:rPr lang="it-IT" sz="1200" err="1"/>
              <a:t>Firebase</a:t>
            </a:r>
            <a:r>
              <a:rPr lang="it-IT" sz="1200"/>
              <a:t> per la gestione dei dati su cloud e Arduino per la gestione dei kit di device per le scuole.</a:t>
            </a:r>
          </a:p>
        </p:txBody>
      </p:sp>
    </p:spTree>
    <p:extLst>
      <p:ext uri="{BB962C8B-B14F-4D97-AF65-F5344CB8AC3E}">
        <p14:creationId xmlns:p14="http://schemas.microsoft.com/office/powerpoint/2010/main" val="3481686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200"/>
              <a:t>Come esempio di personalizzazione, l’app </a:t>
            </a:r>
            <a:r>
              <a:rPr lang="it-IT" sz="1200" err="1"/>
              <a:t>BotBid</a:t>
            </a:r>
            <a:r>
              <a:rPr lang="it-IT" sz="1200"/>
              <a:t> presenta pagine per le diverse fasi dell’esperimento come la creazione di un orto virtuale, la pagina per inserire i dati di monitoraggio (senza uso sensori connessi), una pagina di visualizzazione dei dati e infine una pagina di confronto tra piante trattate e di controllo.</a:t>
            </a:r>
          </a:p>
          <a:p>
            <a:pPr marL="0" indent="0">
              <a:buNone/>
            </a:pPr>
            <a:endParaRPr lang="it-IT" sz="1200"/>
          </a:p>
          <a:p>
            <a:pPr marL="0" indent="0">
              <a:buNone/>
            </a:pPr>
            <a:r>
              <a:rPr lang="it-IT" sz="1200"/>
              <a:t>Insomma saper programmare può ancora essere utile!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210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200"/>
              <a:t>Nella fase iniziale, l’app offre la possibilità di </a:t>
            </a:r>
            <a:r>
              <a:rPr lang="it-IT" sz="1200" err="1"/>
              <a:t>configuare</a:t>
            </a:r>
            <a:r>
              <a:rPr lang="it-IT" sz="1200"/>
              <a:t> una controparte virtuale dell’orto predisponendo e identificando piante di controllo e di test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511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200"/>
              <a:t>Solo dopo la configurazione dell’orto, parte la fase di monitoraggio periodico dove </a:t>
            </a:r>
            <a:r>
              <a:rPr lang="it-IT" sz="1200" err="1"/>
              <a:t>attraversp</a:t>
            </a:r>
            <a:r>
              <a:rPr lang="it-IT" sz="1200"/>
              <a:t> </a:t>
            </a:r>
            <a:r>
              <a:rPr lang="it-IT" sz="1200" err="1"/>
              <a:t>form</a:t>
            </a:r>
            <a:r>
              <a:rPr lang="it-IT" sz="1200"/>
              <a:t> è possibile inserire le misure raccolte (ad esempio altezza pianta, lunghezza radici, </a:t>
            </a:r>
            <a:r>
              <a:rPr lang="it-IT" sz="1200" err="1"/>
              <a:t>ecc</a:t>
            </a:r>
            <a:r>
              <a:rPr lang="it-IT" sz="1200"/>
              <a:t>)</a:t>
            </a:r>
          </a:p>
          <a:p>
            <a:pPr marL="0" indent="0">
              <a:buNone/>
            </a:pPr>
            <a:endParaRPr lang="it-IT" sz="1200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7389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200"/>
              <a:t>Durante la raccolta dati, l’app fornisce una pagina con i dati riassuntivi e analitici delle piante di controllo e test (anche di diverse scuole)</a:t>
            </a:r>
          </a:p>
          <a:p>
            <a:pPr marL="0" indent="0">
              <a:buNone/>
            </a:pPr>
            <a:endParaRPr lang="it-IT" sz="1200"/>
          </a:p>
          <a:p>
            <a:pPr marL="0" indent="0">
              <a:buNone/>
            </a:pPr>
            <a:endParaRPr lang="it-IT" sz="1200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517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200"/>
              <a:t>Alla fine dell’esperimento vengono visualizzati confronti aggregando i dati di controllo e test delle diverse scuole.</a:t>
            </a:r>
            <a:br>
              <a:rPr lang="it-IT" sz="1200"/>
            </a:br>
            <a:endParaRPr lang="it-IT" sz="1200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89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1A6171-B0A8-CC9E-3723-C58D3FBF8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E13317F3-8F7C-7B75-62A1-4FE519B899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8E20954D-86FB-BD40-A386-92D387902A00}" type="slidenum">
              <a:rPr lang="it-IT" altLang="it-IT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pPr/>
              <a:t>4</a:t>
            </a:fld>
            <a:endParaRPr lang="it-IT" altLang="it-IT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2E069C69-5870-D7C6-415A-BFCC8141EA0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47725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6A879443-5CA8-BB72-64A1-EEAF95735A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158750" indent="0" eaLnBrk="1">
              <a:buNone/>
            </a:pPr>
            <a:r>
              <a:rPr lang="it-IT" altLang="it-IT" sz="1200">
                <a:solidFill>
                  <a:srgbClr val="000000"/>
                </a:solidFill>
              </a:rPr>
              <a:t>Nel 1991 Mark Weiser autore dell’articolo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The Computer for the Twenty-First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Century scri</a:t>
            </a:r>
            <a:r>
              <a:rPr lang="it-IT" altLang="it-IT" sz="1200"/>
              <a:t>veva</a:t>
            </a:r>
            <a:br>
              <a:rPr lang="it-IT" altLang="it-IT" sz="1200"/>
            </a:br>
            <a:endParaRPr lang="it-IT" altLang="it-IT" sz="1200">
              <a:solidFill>
                <a:srgbClr val="000000"/>
              </a:solidFill>
            </a:endParaRPr>
          </a:p>
          <a:p>
            <a:pPr marL="158750" indent="0">
              <a:buNone/>
            </a:pPr>
            <a:r>
              <a:rPr lang="it-IT" altLang="it-IT" sz="1200"/>
              <a:t>    </a:t>
            </a:r>
            <a:r>
              <a:rPr lang="it-IT" altLang="it-IT" sz="1200">
                <a:solidFill>
                  <a:srgbClr val="000000"/>
                </a:solidFill>
              </a:rPr>
              <a:t>“Quando quasi ogni oggetto potrà 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     contenere un computer o una scheda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     ad esso collegato, ottenere informazioni </a:t>
            </a:r>
            <a:br>
              <a:rPr lang="it-IT" altLang="it-IT" sz="1200">
                <a:solidFill>
                  <a:srgbClr val="000000"/>
                </a:solidFill>
              </a:rPr>
            </a:br>
            <a:r>
              <a:rPr lang="it-IT" altLang="it-IT" sz="1200">
                <a:solidFill>
                  <a:srgbClr val="000000"/>
                </a:solidFill>
              </a:rPr>
              <a:t>     diventerà un processo immed</a:t>
            </a:r>
            <a:r>
              <a:rPr lang="it-IT" altLang="it-IT" sz="1200"/>
              <a:t>iato</a:t>
            </a:r>
            <a:r>
              <a:rPr lang="it-IT" altLang="it-IT" sz="1200">
                <a:solidFill>
                  <a:srgbClr val="000000"/>
                </a:solidFill>
              </a:rPr>
              <a:t>.”</a:t>
            </a:r>
            <a:br>
              <a:rPr lang="it-IT" altLang="it-IT" sz="1200">
                <a:solidFill>
                  <a:srgbClr val="000000"/>
                </a:solidFill>
              </a:rPr>
            </a:br>
            <a:endParaRPr lang="it-IT" altLang="it-IT" sz="1200">
              <a:solidFill>
                <a:srgbClr val="000000"/>
              </a:solidFill>
            </a:endParaRPr>
          </a:p>
          <a:p>
            <a:pPr marL="158750" indent="0">
              <a:buNone/>
            </a:pPr>
            <a:r>
              <a:rPr lang="it-IT" altLang="it-IT" sz="1200"/>
              <a:t> anticipando quello che oggi possiamo </a:t>
            </a:r>
            <a:br>
              <a:rPr lang="it-IT" altLang="it-IT" sz="1200"/>
            </a:br>
            <a:r>
              <a:rPr lang="it-IT" altLang="it-IT" sz="1200"/>
              <a:t> chiamare </a:t>
            </a:r>
            <a:r>
              <a:rPr lang="it-IT" altLang="it-IT" sz="1200">
                <a:solidFill>
                  <a:srgbClr val="000000"/>
                </a:solidFill>
              </a:rPr>
              <a:t>oggetto smart</a:t>
            </a:r>
            <a:br>
              <a:rPr lang="it-IT" altLang="it-IT" sz="1200">
                <a:solidFill>
                  <a:srgbClr val="000000"/>
                </a:solidFill>
              </a:rPr>
            </a:br>
            <a:br>
              <a:rPr lang="it-IT" altLang="it-IT" sz="2400">
                <a:solidFill>
                  <a:srgbClr val="000000"/>
                </a:solidFill>
              </a:rPr>
            </a:br>
            <a:endParaRPr lang="it-IT" altLang="it-IT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774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8D73ADB0-5758-3C3C-E5EB-D6B39946B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ca82af01_0_3:notes">
            <a:extLst>
              <a:ext uri="{FF2B5EF4-FFF2-40B4-BE49-F238E27FC236}">
                <a16:creationId xmlns:a16="http://schemas.microsoft.com/office/drawing/2014/main" id="{70BB7755-03CB-C1B2-BAB2-70C7EF577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it-IT" sz="1200"/>
              <a:t>I linguaggi di programmazione ad alto livello come C, Python e </a:t>
            </a:r>
            <a:r>
              <a:rPr lang="it-IT" sz="1200" err="1"/>
              <a:t>NodeJs</a:t>
            </a:r>
            <a:r>
              <a:rPr lang="it-IT" sz="1200"/>
              <a:t> possono essere usati anche per programmare i device.</a:t>
            </a:r>
          </a:p>
          <a:p>
            <a:pPr marL="0" indent="0">
              <a:buNone/>
            </a:pPr>
            <a:endParaRPr lang="it-IT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it-IT" sz="1200"/>
              <a:t>Questa è una vera rivoluziona, nata molti anni fa con il progetto open hardware Arduino, che sta trasformando il mondo Dev introducendo un </a:t>
            </a:r>
            <a:r>
              <a:rPr lang="it-IT" sz="1200" err="1"/>
              <a:t>layer</a:t>
            </a:r>
            <a:r>
              <a:rPr lang="it-IT" sz="1200"/>
              <a:t> trasversale a Edge, </a:t>
            </a:r>
            <a:r>
              <a:rPr lang="it-IT" sz="1200" err="1"/>
              <a:t>Fog</a:t>
            </a:r>
            <a:r>
              <a:rPr lang="it-IT" sz="1200"/>
              <a:t> e Cloud dove lo sviluppatore potrà usare gli stessi strumenti e linguaggi in maniera trasparente al contesti sottostante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51ca82af01_0_3:notes">
            <a:extLst>
              <a:ext uri="{FF2B5EF4-FFF2-40B4-BE49-F238E27FC236}">
                <a16:creationId xmlns:a16="http://schemas.microsoft.com/office/drawing/2014/main" id="{A0B3988B-5849-313F-4D7A-0C7A0B501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96081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1688"/>
            <a:ext cx="5345113" cy="4010025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987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B5FA04-0678-95FC-2647-933BAB577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ED3A7D68-C089-6171-32F8-5594B3A08B2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fld id="{8E20954D-86FB-BD40-A386-92D387902A00}" type="slidenum">
              <a:rPr lang="it-IT" altLang="it-IT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pPr/>
              <a:t>5</a:t>
            </a:fld>
            <a:endParaRPr lang="it-IT" altLang="it-IT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309705F5-5C66-1847-749C-7392EA9475E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3573A1EE-3D85-B955-B52E-C57ACAD5B88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158750" indent="0">
              <a:buNone/>
            </a:pPr>
            <a:r>
              <a:rPr lang="it-IT" altLang="it-IT" sz="1200"/>
              <a:t>Oggigiorno siamo circondati da oggetti </a:t>
            </a:r>
            <a:br>
              <a:rPr lang="it-IT" altLang="it-IT" sz="1200"/>
            </a:br>
            <a:r>
              <a:rPr lang="it-IT" altLang="it-IT" sz="1200"/>
              <a:t>smart che contengono elettronica che </a:t>
            </a:r>
            <a:br>
              <a:rPr lang="it-IT" altLang="it-IT" sz="1200"/>
            </a:br>
            <a:r>
              <a:rPr lang="it-IT" altLang="it-IT" sz="1200"/>
              <a:t>può essere usata per raccogliere e </a:t>
            </a:r>
            <a:br>
              <a:rPr lang="it-IT" altLang="it-IT" sz="1200"/>
            </a:br>
            <a:r>
              <a:rPr lang="it-IT" altLang="it-IT" sz="1200"/>
              <a:t>trasmettere dati ed effettuare azioni in </a:t>
            </a:r>
            <a:br>
              <a:rPr lang="it-IT" altLang="it-IT" sz="1200"/>
            </a:br>
            <a:r>
              <a:rPr lang="it-IT" altLang="it-IT" sz="1200"/>
              <a:t>risposta ad ess con tutti i vantaggi e gli </a:t>
            </a:r>
            <a:br>
              <a:rPr lang="it-IT" altLang="it-IT" sz="1200"/>
            </a:br>
            <a:r>
              <a:rPr lang="it-IT" altLang="it-IT" sz="1200"/>
              <a:t>svantaggi conseguenti : </a:t>
            </a:r>
            <a:br>
              <a:rPr lang="it-IT" altLang="it-IT" sz="1200"/>
            </a:br>
            <a:r>
              <a:rPr lang="it-IT" altLang="it-IT" sz="1200"/>
              <a:t>smartphone, sensori  indossabili, smart </a:t>
            </a:r>
            <a:br>
              <a:rPr lang="it-IT" altLang="it-IT" sz="1200"/>
            </a:br>
            <a:r>
              <a:rPr lang="it-IT" altLang="it-IT" sz="1200"/>
              <a:t>card, controller di elettrodomestici </a:t>
            </a:r>
            <a:br>
              <a:rPr lang="it-IT" altLang="it-IT" sz="1200"/>
            </a:br>
            <a:r>
              <a:rPr lang="it-IT" altLang="it-IT" sz="1200"/>
              <a:t>e veicoli, </a:t>
            </a:r>
            <a:r>
              <a:rPr lang="it-IT" altLang="it-IT" sz="1200" err="1"/>
              <a:t>ecc</a:t>
            </a:r>
            <a:endParaRPr lang="it-IT" altLang="it-IT" sz="1200"/>
          </a:p>
        </p:txBody>
      </p:sp>
    </p:spTree>
    <p:extLst>
      <p:ext uri="{BB962C8B-B14F-4D97-AF65-F5344CB8AC3E}">
        <p14:creationId xmlns:p14="http://schemas.microsoft.com/office/powerpoint/2010/main" val="2583458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507D692D-5CBD-7B45-E525-4BAE2BC1F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229f3269c_5_6:notes">
            <a:extLst>
              <a:ext uri="{FF2B5EF4-FFF2-40B4-BE49-F238E27FC236}">
                <a16:creationId xmlns:a16="http://schemas.microsoft.com/office/drawing/2014/main" id="{367C6D2F-3802-50F9-D1AB-9D7DF7B444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87" y="5100231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sistema IoT è tipicamente diviso in 4 livelli: 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percezione, costituito da </a:t>
            </a:r>
            <a:r>
              <a:rPr lang="it-IT" sz="12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un’insiem</a:t>
            </a:r>
            <a:r>
              <a:rPr lang="it-IT" sz="1200" err="1"/>
              <a:t>e</a:t>
            </a:r>
            <a:r>
              <a:rPr lang="it-IT" sz="1200"/>
              <a:t> di</a:t>
            </a: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device 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eterogeneri</a:t>
            </a: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(da computer a sensori)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trasporto, costituito da apparati e protocolli utili </a:t>
            </a:r>
            <a:b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 la trasmissione di dati e istruzioni</a:t>
            </a:r>
            <a:endParaRPr lang="it-IT" sz="1200"/>
          </a:p>
        </p:txBody>
      </p:sp>
      <p:sp>
        <p:nvSpPr>
          <p:cNvPr id="143" name="Google Shape;143;g21229f3269c_5_6:notes">
            <a:extLst>
              <a:ext uri="{FF2B5EF4-FFF2-40B4-BE49-F238E27FC236}">
                <a16:creationId xmlns:a16="http://schemas.microsoft.com/office/drawing/2014/main" id="{A9CB7AC5-8BA7-1F90-C11A-DEAD14701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0375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>
          <a:extLst>
            <a:ext uri="{FF2B5EF4-FFF2-40B4-BE49-F238E27FC236}">
              <a16:creationId xmlns:a16="http://schemas.microsoft.com/office/drawing/2014/main" id="{057DF749-970D-3621-AEEA-1C47ED83B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229f3269c_5_35:notes">
            <a:extLst>
              <a:ext uri="{FF2B5EF4-FFF2-40B4-BE49-F238E27FC236}">
                <a16:creationId xmlns:a16="http://schemas.microsoft.com/office/drawing/2014/main" id="{C6F94565-BCD4-B5F9-7E62-036079B8E7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it-IT" sz="1200"/>
              <a:t>Nelle architetture hardware e software utilizzate per applicazioni IoT si parla spesso di tre ulteriori livelli:</a:t>
            </a:r>
            <a:br>
              <a:rPr lang="it-IT" sz="1200"/>
            </a:br>
            <a:br>
              <a:rPr lang="it-IT" sz="1200"/>
            </a:br>
            <a:r>
              <a:rPr lang="it-IT" sz="1200"/>
              <a:t>Edge Computing: componenti di elaborazione vicino alle sorgenti di dati (es. i dispositivi di acquisizione) per l’elaborazione in </a:t>
            </a:r>
            <a:r>
              <a:rPr lang="it-IT" sz="1200" err="1"/>
              <a:t>real</a:t>
            </a:r>
            <a:r>
              <a:rPr lang="it-IT" sz="1200"/>
              <a:t> time</a:t>
            </a:r>
          </a:p>
          <a:p>
            <a:pPr marL="0" indent="0">
              <a:buNone/>
            </a:pPr>
            <a:endParaRPr lang="it-IT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it-IT" sz="1200" err="1"/>
              <a:t>Fog</a:t>
            </a:r>
            <a:r>
              <a:rPr lang="it-IT" sz="1200"/>
              <a:t> Computing: componenti di elaborazione per aggregare dati e muoverli verso il cloud come i gateway usati come bridge tra flotte di device e Internet</a:t>
            </a:r>
          </a:p>
          <a:p>
            <a:pPr marL="0" indent="0">
              <a:buNone/>
            </a:pPr>
            <a:endParaRPr lang="it-IT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it-IT" sz="1200"/>
              <a:t>Cloud Computing: componenti di elaborazione, tipicamente nei data center, utili a  creare infrastrutture, piattaforme e servizi da usare attraverso la rete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1229f3269c_5_35:notes">
            <a:extLst>
              <a:ext uri="{FF2B5EF4-FFF2-40B4-BE49-F238E27FC236}">
                <a16:creationId xmlns:a16="http://schemas.microsoft.com/office/drawing/2014/main" id="{50B626FB-BB04-C482-F193-D0EFFE69D7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1013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CD8B7B10-4BC7-8CC4-101C-587ED8002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>
            <a:extLst>
              <a:ext uri="{FF2B5EF4-FFF2-40B4-BE49-F238E27FC236}">
                <a16:creationId xmlns:a16="http://schemas.microsoft.com/office/drawing/2014/main" id="{1A7E8DFE-9BBA-C130-1201-29B0340E31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/>
            <a:r>
              <a:rPr lang="it-IT" sz="1200"/>
              <a:t>Il ciclo di vita di un’applicazione IoT tipicamente parte dall’acquisizione dei dati e dalla conseguente loro misurazione. </a:t>
            </a:r>
            <a:br>
              <a:rPr lang="it-IT" sz="1200"/>
            </a:br>
            <a:endParaRPr lang="it-IT" sz="1200"/>
          </a:p>
          <a:p>
            <a:pPr marL="171450" indent="-171450"/>
            <a:r>
              <a:rPr lang="it-IT" sz="1200"/>
              <a:t>Segue quindi l’interpretazione delle misure utile a scegliere un’adeguata rappresentazione per la loro trasmissione in rete.</a:t>
            </a:r>
            <a:br>
              <a:rPr lang="it-IT" sz="1200"/>
            </a:br>
            <a:endParaRPr lang="it-IT" sz="1200"/>
          </a:p>
          <a:p>
            <a:pPr marL="171450" indent="-171450"/>
            <a:r>
              <a:rPr lang="it-IT" sz="1200"/>
              <a:t>I dati quindi vengono analizzati anche per costruire predizioni sul comportamento del sistema osservato (es. una coltivazione). </a:t>
            </a:r>
          </a:p>
          <a:p>
            <a:pPr marL="171450" indent="-171450"/>
            <a:r>
              <a:rPr lang="it-IT" sz="1200"/>
              <a:t>Analisi e predizioni vengono trasformate in azioni che possono portare anche all’eventuale ottimizzazione sia del sistema monitorato che del sistema di controllo (es. cambiando frequenza di acquisizione dei dati)</a:t>
            </a:r>
            <a:br>
              <a:rPr lang="it-IT" sz="1200"/>
            </a:br>
            <a:endParaRPr lang="it-IT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:notes">
            <a:extLst>
              <a:ext uri="{FF2B5EF4-FFF2-40B4-BE49-F238E27FC236}">
                <a16:creationId xmlns:a16="http://schemas.microsoft.com/office/drawing/2014/main" id="{63A14808-391F-629E-9454-7EB188882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9223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D4C1AF20-59A7-D235-5EFD-935194F4B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>
            <a:extLst>
              <a:ext uri="{FF2B5EF4-FFF2-40B4-BE49-F238E27FC236}">
                <a16:creationId xmlns:a16="http://schemas.microsoft.com/office/drawing/2014/main" id="{8CBD7B6E-AAAC-9908-33C4-A484C78F5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90175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applicazioni IoT sono usate </a:t>
            </a:r>
            <a:r>
              <a:rPr lang="it-IT" sz="1200"/>
              <a:t>in svariati domini smart city, monitoraggio di attrezzature industriali, acquisizione dati da device indossabili ad esempio in ambito salute e benessere, smart </a:t>
            </a:r>
            <a:r>
              <a:rPr lang="it-IT" sz="1200" err="1"/>
              <a:t>connected</a:t>
            </a:r>
            <a:r>
              <a:rPr lang="it-IT" sz="1200"/>
              <a:t> home e domotica, monitoraggio ambientale, sicurezza di infrastrutture, logistica e trasporti, marketing digitale, energy </a:t>
            </a:r>
            <a:r>
              <a:rPr lang="it-IT" sz="1200" err="1"/>
              <a:t>grid</a:t>
            </a:r>
            <a:r>
              <a:rPr lang="it-IT" sz="1200"/>
              <a:t>, …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:notes">
            <a:extLst>
              <a:ext uri="{FF2B5EF4-FFF2-40B4-BE49-F238E27FC236}">
                <a16:creationId xmlns:a16="http://schemas.microsoft.com/office/drawing/2014/main" id="{3E25573C-187A-71B0-1C19-7DBCCBCCE4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517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2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2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subTitle" idx="1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2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3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2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body" idx="3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2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3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2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body" idx="2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3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4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2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6"/>
          <p:cNvSpPr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>
            <a:off x="498781" y="594974"/>
            <a:ext cx="9083100" cy="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325" tIns="23325" rIns="23325" bIns="23325" anchor="t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body" idx="1"/>
          </p:nvPr>
        </p:nvSpPr>
        <p:spPr>
          <a:xfrm>
            <a:off x="498781" y="1307876"/>
            <a:ext cx="90831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00" tIns="21000" rIns="21000" bIns="210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2500" b="1"/>
            </a:lvl1pPr>
            <a:lvl2pPr marL="914400" lvl="1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5pPr>
            <a:lvl6pPr marL="2743200" lvl="5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6pPr>
            <a:lvl7pPr marL="3200400" lvl="6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7pPr>
            <a:lvl8pPr marL="3657600" lvl="7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2"/>
          </p:nvPr>
        </p:nvSpPr>
        <p:spPr>
          <a:xfrm>
            <a:off x="498781" y="2341594"/>
            <a:ext cx="9083100" cy="4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325" tIns="23325" rIns="23325" bIns="2332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2500"/>
            </a:lvl1pPr>
            <a:lvl2pPr marL="91440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2500"/>
            </a:lvl2pPr>
            <a:lvl3pPr marL="1371600" lvl="2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2500"/>
            </a:lvl3pPr>
            <a:lvl4pPr marL="1828800" lvl="3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2500"/>
            </a:lvl4pPr>
            <a:lvl5pPr marL="2286000" lvl="4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2500"/>
            </a:lvl5pPr>
            <a:lvl6pPr marL="2743200" lvl="5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6pPr>
            <a:lvl7pPr marL="3200400" lvl="6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7pPr>
            <a:lvl8pPr marL="3657600" lvl="7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4961557" y="7209689"/>
            <a:ext cx="1524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325" tIns="23325" rIns="23325" bIns="23325" anchor="b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>
                <a:solidFill>
                  <a:srgbClr val="000000"/>
                </a:solidFill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>
                <a:solidFill>
                  <a:srgbClr val="000000"/>
                </a:solidFill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>
                <a:solidFill>
                  <a:srgbClr val="000000"/>
                </a:solidFill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>
                <a:solidFill>
                  <a:srgbClr val="000000"/>
                </a:solidFill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>
                <a:solidFill>
                  <a:srgbClr val="000000"/>
                </a:solidFill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>
                <a:solidFill>
                  <a:srgbClr val="000000"/>
                </a:solidFill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>
                <a:solidFill>
                  <a:srgbClr val="000000"/>
                </a:solidFill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>
                <a:solidFill>
                  <a:srgbClr val="000000"/>
                </a:solidFill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6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Diapositiva tito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96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84"/>
            </a:lvl1pPr>
            <a:lvl2pPr lvl="1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54"/>
            </a:lvl2pPr>
            <a:lvl3pPr lvl="2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88"/>
            </a:lvl3pPr>
            <a:lvl4pPr lvl="3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23"/>
            </a:lvl4pPr>
            <a:lvl5pPr lvl="4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23"/>
            </a:lvl5pPr>
            <a:lvl6pPr lvl="5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23"/>
            </a:lvl6pPr>
            <a:lvl7pPr lvl="6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23"/>
            </a:lvl7pPr>
            <a:lvl8pPr lvl="7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23"/>
            </a:lvl8pPr>
            <a:lvl9pPr lvl="8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23"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92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88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2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subTitle" idx="1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3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3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3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2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4000" y="1769040"/>
            <a:ext cx="9071280" cy="43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7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7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svg"/><Relationship Id="rId11" Type="http://schemas.openxmlformats.org/officeDocument/2006/relationships/image" Target="../media/image78.png"/><Relationship Id="rId5" Type="http://schemas.openxmlformats.org/officeDocument/2006/relationships/image" Target="../media/image30.png"/><Relationship Id="rId10" Type="http://schemas.openxmlformats.org/officeDocument/2006/relationships/image" Target="../media/image77.svg"/><Relationship Id="rId4" Type="http://schemas.openxmlformats.org/officeDocument/2006/relationships/image" Target="../media/image73.svg"/><Relationship Id="rId9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7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6.png"/><Relationship Id="rId7" Type="http://schemas.openxmlformats.org/officeDocument/2006/relationships/image" Target="../media/image94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74.png"/><Relationship Id="rId7" Type="http://schemas.openxmlformats.org/officeDocument/2006/relationships/image" Target="../media/image66.png"/><Relationship Id="rId12" Type="http://schemas.openxmlformats.org/officeDocument/2006/relationships/image" Target="../media/image9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svg"/><Relationship Id="rId11" Type="http://schemas.openxmlformats.org/officeDocument/2006/relationships/image" Target="../media/image97.png"/><Relationship Id="rId5" Type="http://schemas.openxmlformats.org/officeDocument/2006/relationships/image" Target="../media/image80.png"/><Relationship Id="rId10" Type="http://schemas.openxmlformats.org/officeDocument/2006/relationships/image" Target="../media/image96.svg"/><Relationship Id="rId4" Type="http://schemas.openxmlformats.org/officeDocument/2006/relationships/image" Target="../media/image75.svg"/><Relationship Id="rId9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103.png"/><Relationship Id="rId3" Type="http://schemas.openxmlformats.org/officeDocument/2006/relationships/image" Target="../media/image4.png"/><Relationship Id="rId7" Type="http://schemas.openxmlformats.org/officeDocument/2006/relationships/image" Target="../media/image74.png"/><Relationship Id="rId12" Type="http://schemas.openxmlformats.org/officeDocument/2006/relationships/image" Target="../media/image10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svg"/><Relationship Id="rId11" Type="http://schemas.openxmlformats.org/officeDocument/2006/relationships/image" Target="../media/image101.png"/><Relationship Id="rId5" Type="http://schemas.openxmlformats.org/officeDocument/2006/relationships/image" Target="../media/image80.png"/><Relationship Id="rId10" Type="http://schemas.openxmlformats.org/officeDocument/2006/relationships/image" Target="../media/image100.svg"/><Relationship Id="rId4" Type="http://schemas.openxmlformats.org/officeDocument/2006/relationships/image" Target="../media/image5.svg"/><Relationship Id="rId9" Type="http://schemas.openxmlformats.org/officeDocument/2006/relationships/image" Target="../media/image99.png"/><Relationship Id="rId14" Type="http://schemas.openxmlformats.org/officeDocument/2006/relationships/image" Target="../media/image10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svg"/><Relationship Id="rId11" Type="http://schemas.openxmlformats.org/officeDocument/2006/relationships/image" Target="../media/image113.sv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99.png"/><Relationship Id="rId12" Type="http://schemas.openxmlformats.org/officeDocument/2006/relationships/image" Target="../media/image102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svg"/><Relationship Id="rId11" Type="http://schemas.openxmlformats.org/officeDocument/2006/relationships/image" Target="../media/image101.png"/><Relationship Id="rId5" Type="http://schemas.openxmlformats.org/officeDocument/2006/relationships/image" Target="../media/image97.png"/><Relationship Id="rId10" Type="http://schemas.openxmlformats.org/officeDocument/2006/relationships/image" Target="../media/image115.svg"/><Relationship Id="rId4" Type="http://schemas.openxmlformats.org/officeDocument/2006/relationships/image" Target="../media/image67.svg"/><Relationship Id="rId9" Type="http://schemas.openxmlformats.org/officeDocument/2006/relationships/image" Target="../media/image114.png"/><Relationship Id="rId14" Type="http://schemas.openxmlformats.org/officeDocument/2006/relationships/image" Target="../media/image6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7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1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1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6.png"/><Relationship Id="rId7" Type="http://schemas.openxmlformats.org/officeDocument/2006/relationships/image" Target="../media/image94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122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svg"/><Relationship Id="rId11" Type="http://schemas.openxmlformats.org/officeDocument/2006/relationships/image" Target="../media/image68.png"/><Relationship Id="rId5" Type="http://schemas.openxmlformats.org/officeDocument/2006/relationships/image" Target="../media/image60.png"/><Relationship Id="rId15" Type="http://schemas.openxmlformats.org/officeDocument/2006/relationships/image" Target="../media/image66.png"/><Relationship Id="rId10" Type="http://schemas.openxmlformats.org/officeDocument/2006/relationships/image" Target="../media/image63.svg"/><Relationship Id="rId4" Type="http://schemas.openxmlformats.org/officeDocument/2006/relationships/image" Target="../media/image5.svg"/><Relationship Id="rId9" Type="http://schemas.openxmlformats.org/officeDocument/2006/relationships/image" Target="../media/image62.png"/><Relationship Id="rId14" Type="http://schemas.openxmlformats.org/officeDocument/2006/relationships/image" Target="../media/image12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128.png"/><Relationship Id="rId18" Type="http://schemas.openxmlformats.org/officeDocument/2006/relationships/image" Target="../media/image57.svg"/><Relationship Id="rId26" Type="http://schemas.openxmlformats.org/officeDocument/2006/relationships/image" Target="../media/image139.svg"/><Relationship Id="rId3" Type="http://schemas.openxmlformats.org/officeDocument/2006/relationships/image" Target="../media/image124.png"/><Relationship Id="rId21" Type="http://schemas.openxmlformats.org/officeDocument/2006/relationships/image" Target="../media/image134.png"/><Relationship Id="rId7" Type="http://schemas.openxmlformats.org/officeDocument/2006/relationships/image" Target="../media/image74.png"/><Relationship Id="rId12" Type="http://schemas.openxmlformats.org/officeDocument/2006/relationships/image" Target="../media/image127.svg"/><Relationship Id="rId17" Type="http://schemas.openxmlformats.org/officeDocument/2006/relationships/image" Target="../media/image56.png"/><Relationship Id="rId25" Type="http://schemas.openxmlformats.org/officeDocument/2006/relationships/image" Target="../media/image138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31.svg"/><Relationship Id="rId20" Type="http://schemas.openxmlformats.org/officeDocument/2006/relationships/image" Target="../media/image13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26.png"/><Relationship Id="rId24" Type="http://schemas.openxmlformats.org/officeDocument/2006/relationships/image" Target="../media/image137.svg"/><Relationship Id="rId5" Type="http://schemas.openxmlformats.org/officeDocument/2006/relationships/image" Target="../media/image4.png"/><Relationship Id="rId15" Type="http://schemas.openxmlformats.org/officeDocument/2006/relationships/image" Target="../media/image130.png"/><Relationship Id="rId23" Type="http://schemas.openxmlformats.org/officeDocument/2006/relationships/image" Target="../media/image136.png"/><Relationship Id="rId10" Type="http://schemas.openxmlformats.org/officeDocument/2006/relationships/image" Target="../media/image31.svg"/><Relationship Id="rId19" Type="http://schemas.openxmlformats.org/officeDocument/2006/relationships/image" Target="../media/image132.png"/><Relationship Id="rId4" Type="http://schemas.openxmlformats.org/officeDocument/2006/relationships/image" Target="../media/image125.svg"/><Relationship Id="rId9" Type="http://schemas.openxmlformats.org/officeDocument/2006/relationships/image" Target="../media/image30.png"/><Relationship Id="rId14" Type="http://schemas.openxmlformats.org/officeDocument/2006/relationships/image" Target="../media/image129.svg"/><Relationship Id="rId22" Type="http://schemas.openxmlformats.org/officeDocument/2006/relationships/image" Target="../media/image13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jpe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png"/><Relationship Id="rId5" Type="http://schemas.openxmlformats.org/officeDocument/2006/relationships/image" Target="../media/image142.jpe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6.png"/><Relationship Id="rId7" Type="http://schemas.openxmlformats.org/officeDocument/2006/relationships/image" Target="../media/image9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42" Type="http://schemas.openxmlformats.org/officeDocument/2006/relationships/image" Target="../media/image47.svg"/><Relationship Id="rId47" Type="http://schemas.openxmlformats.org/officeDocument/2006/relationships/image" Target="../media/image50.png"/><Relationship Id="rId50" Type="http://schemas.openxmlformats.org/officeDocument/2006/relationships/image" Target="../media/image53.sv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svg"/><Relationship Id="rId29" Type="http://schemas.openxmlformats.org/officeDocument/2006/relationships/image" Target="../media/image34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37" Type="http://schemas.openxmlformats.org/officeDocument/2006/relationships/image" Target="../media/image42.png"/><Relationship Id="rId40" Type="http://schemas.openxmlformats.org/officeDocument/2006/relationships/image" Target="../media/image45.svg"/><Relationship Id="rId45" Type="http://schemas.openxmlformats.org/officeDocument/2006/relationships/image" Target="../media/image4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36" Type="http://schemas.openxmlformats.org/officeDocument/2006/relationships/image" Target="../media/image41.svg"/><Relationship Id="rId49" Type="http://schemas.openxmlformats.org/officeDocument/2006/relationships/image" Target="../media/image52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4" Type="http://schemas.openxmlformats.org/officeDocument/2006/relationships/image" Target="../media/image49.svg"/><Relationship Id="rId52" Type="http://schemas.openxmlformats.org/officeDocument/2006/relationships/image" Target="../media/image5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48" Type="http://schemas.openxmlformats.org/officeDocument/2006/relationships/image" Target="../media/image51.svg"/><Relationship Id="rId8" Type="http://schemas.openxmlformats.org/officeDocument/2006/relationships/image" Target="../media/image13.svg"/><Relationship Id="rId51" Type="http://schemas.openxmlformats.org/officeDocument/2006/relationships/image" Target="../media/image54.png"/><Relationship Id="rId3" Type="http://schemas.openxmlformats.org/officeDocument/2006/relationships/image" Target="../media/image8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svg"/><Relationship Id="rId46" Type="http://schemas.openxmlformats.org/officeDocument/2006/relationships/image" Target="../media/image5.svg"/><Relationship Id="rId20" Type="http://schemas.openxmlformats.org/officeDocument/2006/relationships/image" Target="../media/image25.sv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9.svg"/><Relationship Id="rId18" Type="http://schemas.openxmlformats.org/officeDocument/2006/relationships/image" Target="../media/image60.png"/><Relationship Id="rId3" Type="http://schemas.openxmlformats.org/officeDocument/2006/relationships/diagramData" Target="../diagrams/data1.xml"/><Relationship Id="rId21" Type="http://schemas.openxmlformats.org/officeDocument/2006/relationships/image" Target="../media/image5.svg"/><Relationship Id="rId7" Type="http://schemas.microsoft.com/office/2007/relationships/diagramDrawing" Target="../diagrams/drawing1.xml"/><Relationship Id="rId12" Type="http://schemas.openxmlformats.org/officeDocument/2006/relationships/image" Target="../media/image58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7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3.svg"/><Relationship Id="rId10" Type="http://schemas.openxmlformats.org/officeDocument/2006/relationships/image" Target="../media/image56.png"/><Relationship Id="rId19" Type="http://schemas.openxmlformats.org/officeDocument/2006/relationships/image" Target="../media/image61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31.sv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12" Type="http://schemas.openxmlformats.org/officeDocument/2006/relationships/image" Target="../media/image67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sv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68.png"/><Relationship Id="rId10" Type="http://schemas.openxmlformats.org/officeDocument/2006/relationships/image" Target="../media/image61.svg"/><Relationship Id="rId4" Type="http://schemas.openxmlformats.org/officeDocument/2006/relationships/image" Target="../media/image9.svg"/><Relationship Id="rId9" Type="http://schemas.openxmlformats.org/officeDocument/2006/relationships/image" Target="../media/image60.png"/><Relationship Id="rId1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/>
        </p:nvSpPr>
        <p:spPr>
          <a:xfrm>
            <a:off x="276225" y="1685064"/>
            <a:ext cx="9566100" cy="3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it-IT" sz="5100" b="1" dirty="0">
                <a:solidFill>
                  <a:srgbClr val="073763"/>
                </a:solidFill>
                <a:latin typeface="+mj-lt"/>
                <a:ea typeface="Fira Sans"/>
                <a:cs typeface="Fira Sans"/>
                <a:sym typeface="Fira Sans"/>
              </a:rPr>
              <a:t> </a:t>
            </a:r>
            <a:br>
              <a:rPr lang="it-IT" sz="5100" b="1" dirty="0">
                <a:solidFill>
                  <a:srgbClr val="073763"/>
                </a:solidFill>
                <a:latin typeface="+mj-lt"/>
                <a:ea typeface="Fira Sans"/>
                <a:cs typeface="Fira Sans"/>
                <a:sym typeface="Fira Sans"/>
              </a:rPr>
            </a:br>
            <a:r>
              <a:rPr lang="it-IT" sz="4800" b="1" dirty="0">
                <a:solidFill>
                  <a:schemeClr val="tx1"/>
                </a:solidFill>
                <a:latin typeface="+mj-lt"/>
                <a:ea typeface="Fira Sans"/>
                <a:cs typeface="Fira Sans"/>
                <a:sym typeface="Fira Sans"/>
              </a:rPr>
              <a:t>Internet delle Cose, Big Data e </a:t>
            </a:r>
            <a:br>
              <a:rPr lang="it-IT" sz="4800" b="1" dirty="0">
                <a:solidFill>
                  <a:schemeClr val="tx1"/>
                </a:solidFill>
                <a:latin typeface="+mj-lt"/>
                <a:ea typeface="Fira Sans"/>
                <a:cs typeface="Fira Sans"/>
                <a:sym typeface="Fira Sans"/>
              </a:rPr>
            </a:br>
            <a:r>
              <a:rPr lang="it-IT" sz="4800" b="1" dirty="0">
                <a:solidFill>
                  <a:schemeClr val="tx1"/>
                </a:solidFill>
                <a:latin typeface="+mj-lt"/>
                <a:ea typeface="Fira Sans"/>
                <a:cs typeface="Fira Sans"/>
                <a:sym typeface="Fira Sans"/>
              </a:rPr>
              <a:t>Intelligenza Artificiale</a:t>
            </a:r>
            <a:br>
              <a:rPr lang="it-IT" sz="5100" b="1" dirty="0">
                <a:solidFill>
                  <a:srgbClr val="073763"/>
                </a:solidFill>
                <a:latin typeface="+mj-lt"/>
                <a:ea typeface="Fira Sans"/>
                <a:cs typeface="Fira Sans"/>
                <a:sym typeface="Fira Sans"/>
              </a:rPr>
            </a:br>
            <a:br>
              <a:rPr lang="it-IT" sz="5100" b="1" dirty="0">
                <a:solidFill>
                  <a:srgbClr val="073763"/>
                </a:solidFill>
                <a:latin typeface="+mj-lt"/>
                <a:ea typeface="Fira Sans"/>
                <a:cs typeface="Fira Sans"/>
                <a:sym typeface="Fira Sans"/>
              </a:rPr>
            </a:br>
            <a:endParaRPr lang="it-IT" sz="5100" b="1" dirty="0">
              <a:solidFill>
                <a:srgbClr val="073763"/>
              </a:solidFill>
              <a:latin typeface="+mj-lt"/>
              <a:ea typeface="Fira Sans"/>
              <a:cs typeface="Fira Sans"/>
              <a:sym typeface="Fira Sans"/>
            </a:endParaRPr>
          </a:p>
        </p:txBody>
      </p:sp>
      <p:pic>
        <p:nvPicPr>
          <p:cNvPr id="16" name="Immagine 15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51947B7C-39A8-6F93-50BA-BEE3D084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C8A67F-E12C-6E41-2A15-D252EDC5B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8749" y="2993218"/>
            <a:ext cx="5949051" cy="4384080"/>
          </a:xfrm>
        </p:spPr>
        <p:txBody>
          <a:bodyPr/>
          <a:lstStyle/>
          <a:p>
            <a:r>
              <a:rPr lang="it-IT" sz="6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Check Time </a:t>
            </a:r>
          </a:p>
          <a:p>
            <a:endParaRPr lang="it-IT"/>
          </a:p>
        </p:txBody>
      </p:sp>
      <p:pic>
        <p:nvPicPr>
          <p:cNvPr id="6" name="Elemento grafico 5" descr="Domande con riempimento a tinta unita">
            <a:extLst>
              <a:ext uri="{FF2B5EF4-FFF2-40B4-BE49-F238E27FC236}">
                <a16:creationId xmlns:a16="http://schemas.microsoft.com/office/drawing/2014/main" id="{2424C4B1-1749-5B13-44EE-8EBAD2C1A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337" y="4467680"/>
            <a:ext cx="2543829" cy="254382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61F0C9-E08F-D731-ED2A-1B15EE09185A}"/>
              </a:ext>
            </a:extLst>
          </p:cNvPr>
          <p:cNvSpPr txBox="1"/>
          <p:nvPr/>
        </p:nvSpPr>
        <p:spPr>
          <a:xfrm>
            <a:off x="5711283" y="6703732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CC by Giorgio </a:t>
            </a:r>
            <a:r>
              <a:rPr lang="it-IT" err="1"/>
              <a:t>Delzanno</a:t>
            </a:r>
            <a:endParaRPr lang="it-IT"/>
          </a:p>
        </p:txBody>
      </p:sp>
      <p:pic>
        <p:nvPicPr>
          <p:cNvPr id="5" name="Immagine 4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CF4E02CB-D4E5-E4C5-0437-3FE502914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6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C8A67F-E12C-6E41-2A15-D252EDC5B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0235" y="2657042"/>
            <a:ext cx="8471647" cy="4384080"/>
          </a:xfrm>
        </p:spPr>
        <p:txBody>
          <a:bodyPr/>
          <a:lstStyle/>
          <a:p>
            <a:r>
              <a:rPr lang="it-IT" sz="54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Trasmettere dati IoT</a:t>
            </a:r>
          </a:p>
          <a:p>
            <a:endParaRPr lang="it-IT"/>
          </a:p>
        </p:txBody>
      </p:sp>
      <p:pic>
        <p:nvPicPr>
          <p:cNvPr id="2" name="Immagine 1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0161E23C-F2B5-DBAC-FDB5-8213BF74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2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4;p51">
            <a:extLst>
              <a:ext uri="{FF2B5EF4-FFF2-40B4-BE49-F238E27FC236}">
                <a16:creationId xmlns:a16="http://schemas.microsoft.com/office/drawing/2014/main" id="{055C84DD-9D17-097C-574E-683124FB3CB1}"/>
              </a:ext>
            </a:extLst>
          </p:cNvPr>
          <p:cNvSpPr/>
          <p:nvPr/>
        </p:nvSpPr>
        <p:spPr>
          <a:xfrm>
            <a:off x="389965" y="-54680"/>
            <a:ext cx="9416204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Come funziona HTTP (il protocollo del web)?</a:t>
            </a:r>
            <a:endParaRPr sz="36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EDE9A341-1913-CCEC-A311-BF070A8D33E3}"/>
              </a:ext>
            </a:extLst>
          </p:cNvPr>
          <p:cNvGrpSpPr/>
          <p:nvPr/>
        </p:nvGrpSpPr>
        <p:grpSpPr>
          <a:xfrm>
            <a:off x="674522" y="1547252"/>
            <a:ext cx="8678200" cy="3540820"/>
            <a:chOff x="674522" y="1547252"/>
            <a:chExt cx="8678200" cy="3540820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2483CF1C-C65B-A334-7970-9798B92EE6D8}"/>
                </a:ext>
              </a:extLst>
            </p:cNvPr>
            <p:cNvSpPr/>
            <p:nvPr/>
          </p:nvSpPr>
          <p:spPr>
            <a:xfrm>
              <a:off x="674522" y="1547252"/>
              <a:ext cx="2846439" cy="277907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" name="Elemento grafico 2" descr="Portatile con riempimento a tinta unita">
              <a:extLst>
                <a:ext uri="{FF2B5EF4-FFF2-40B4-BE49-F238E27FC236}">
                  <a16:creationId xmlns:a16="http://schemas.microsoft.com/office/drawing/2014/main" id="{4427D0A8-7313-AB1E-B219-8BCA97406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4039" y="1873087"/>
              <a:ext cx="2127403" cy="2127403"/>
            </a:xfrm>
            <a:prstGeom prst="rect">
              <a:avLst/>
            </a:prstGeom>
          </p:spPr>
        </p:pic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D85CDB8-02A3-030A-331D-E43AEE1BD39F}"/>
                </a:ext>
              </a:extLst>
            </p:cNvPr>
            <p:cNvSpPr/>
            <p:nvPr/>
          </p:nvSpPr>
          <p:spPr>
            <a:xfrm>
              <a:off x="6506283" y="1547252"/>
              <a:ext cx="2846439" cy="27790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Elemento grafico 7" descr="Server con riempimento a tinta unita">
              <a:extLst>
                <a:ext uri="{FF2B5EF4-FFF2-40B4-BE49-F238E27FC236}">
                  <a16:creationId xmlns:a16="http://schemas.microsoft.com/office/drawing/2014/main" id="{FC61D26F-2044-E20B-D96B-0072E93E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42109" y="1764800"/>
              <a:ext cx="2137853" cy="2137853"/>
            </a:xfrm>
            <a:prstGeom prst="rect">
              <a:avLst/>
            </a:prstGeom>
          </p:spPr>
        </p:pic>
        <p:sp>
          <p:nvSpPr>
            <p:cNvPr id="9" name="Freccia destra 8">
              <a:extLst>
                <a:ext uri="{FF2B5EF4-FFF2-40B4-BE49-F238E27FC236}">
                  <a16:creationId xmlns:a16="http://schemas.microsoft.com/office/drawing/2014/main" id="{D6322C78-4B79-7C7C-726D-BD301E852EC8}"/>
                </a:ext>
              </a:extLst>
            </p:cNvPr>
            <p:cNvSpPr/>
            <p:nvPr/>
          </p:nvSpPr>
          <p:spPr>
            <a:xfrm>
              <a:off x="3953299" y="2227006"/>
              <a:ext cx="2238253" cy="60149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11" name="Freccia destra 10">
              <a:extLst>
                <a:ext uri="{FF2B5EF4-FFF2-40B4-BE49-F238E27FC236}">
                  <a16:creationId xmlns:a16="http://schemas.microsoft.com/office/drawing/2014/main" id="{B428AE1C-7AAA-9C33-47BE-E546E7305F17}"/>
                </a:ext>
              </a:extLst>
            </p:cNvPr>
            <p:cNvSpPr/>
            <p:nvPr/>
          </p:nvSpPr>
          <p:spPr>
            <a:xfrm flipH="1">
              <a:off x="3836246" y="3032328"/>
              <a:ext cx="2310517" cy="60149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3D49497-5090-C171-D417-CCE6092DEC6D}"/>
                </a:ext>
              </a:extLst>
            </p:cNvPr>
            <p:cNvSpPr txBox="1"/>
            <p:nvPr/>
          </p:nvSpPr>
          <p:spPr>
            <a:xfrm>
              <a:off x="3759542" y="1773981"/>
              <a:ext cx="2560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/>
                <a:t>HTTP REQUEST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94FD31A-F694-7BA1-518A-17F0F8C80175}"/>
                </a:ext>
              </a:extLst>
            </p:cNvPr>
            <p:cNvSpPr txBox="1"/>
            <p:nvPr/>
          </p:nvSpPr>
          <p:spPr>
            <a:xfrm>
              <a:off x="3776531" y="3799533"/>
              <a:ext cx="27831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/>
                <a:t>HTTP RESPONSE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1B7A0F6-AFB0-5A90-BFC4-ADA039523953}"/>
                </a:ext>
              </a:extLst>
            </p:cNvPr>
            <p:cNvSpPr txBox="1"/>
            <p:nvPr/>
          </p:nvSpPr>
          <p:spPr>
            <a:xfrm>
              <a:off x="1569307" y="4459602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/>
                <a:t>CLIENT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9FB4F1BA-271A-BA93-D808-F76C7E0F864B}"/>
                </a:ext>
              </a:extLst>
            </p:cNvPr>
            <p:cNvSpPr txBox="1"/>
            <p:nvPr/>
          </p:nvSpPr>
          <p:spPr>
            <a:xfrm>
              <a:off x="7185516" y="4549463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/>
                <a:t>SERVER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76321FC6-61CF-FF74-9ED3-1B9B61837E67}"/>
                </a:ext>
              </a:extLst>
            </p:cNvPr>
            <p:cNvSpPr txBox="1"/>
            <p:nvPr/>
          </p:nvSpPr>
          <p:spPr>
            <a:xfrm>
              <a:off x="4109955" y="4780295"/>
              <a:ext cx="2116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CC by Giorgio </a:t>
              </a:r>
              <a:r>
                <a:rPr lang="it-IT" err="1"/>
                <a:t>Delzanno</a:t>
              </a:r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813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4;p51">
            <a:extLst>
              <a:ext uri="{FF2B5EF4-FFF2-40B4-BE49-F238E27FC236}">
                <a16:creationId xmlns:a16="http://schemas.microsoft.com/office/drawing/2014/main" id="{055C84DD-9D17-097C-574E-683124FB3CB1}"/>
              </a:ext>
            </a:extLst>
          </p:cNvPr>
          <p:cNvSpPr/>
          <p:nvPr/>
        </p:nvSpPr>
        <p:spPr>
          <a:xfrm>
            <a:off x="504000" y="177165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>
                <a:latin typeface="Fira Sans"/>
                <a:ea typeface="Fira Sans"/>
                <a:cs typeface="Fira Sans"/>
                <a:sym typeface="Fira Sans"/>
              </a:rPr>
              <a:t>HTTP è adatto per sistemi IoT?</a:t>
            </a:r>
            <a:endParaRPr sz="18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D2922D45-ADA9-11F2-47E3-54CAB6D4A7F9}"/>
              </a:ext>
            </a:extLst>
          </p:cNvPr>
          <p:cNvGrpSpPr/>
          <p:nvPr/>
        </p:nvGrpSpPr>
        <p:grpSpPr>
          <a:xfrm>
            <a:off x="261856" y="1547252"/>
            <a:ext cx="9090866" cy="5941188"/>
            <a:chOff x="261856" y="1547252"/>
            <a:chExt cx="9090866" cy="5941188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2483CF1C-C65B-A334-7970-9798B92EE6D8}"/>
                </a:ext>
              </a:extLst>
            </p:cNvPr>
            <p:cNvSpPr/>
            <p:nvPr/>
          </p:nvSpPr>
          <p:spPr>
            <a:xfrm>
              <a:off x="674522" y="1547252"/>
              <a:ext cx="2846439" cy="277907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" name="Elemento grafico 2" descr="Portatile con riempimento a tinta unita">
              <a:extLst>
                <a:ext uri="{FF2B5EF4-FFF2-40B4-BE49-F238E27FC236}">
                  <a16:creationId xmlns:a16="http://schemas.microsoft.com/office/drawing/2014/main" id="{4427D0A8-7313-AB1E-B219-8BCA97406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4039" y="1873087"/>
              <a:ext cx="2127403" cy="2127403"/>
            </a:xfrm>
            <a:prstGeom prst="rect">
              <a:avLst/>
            </a:prstGeom>
          </p:spPr>
        </p:pic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3D85CDB8-02A3-030A-331D-E43AEE1BD39F}"/>
                </a:ext>
              </a:extLst>
            </p:cNvPr>
            <p:cNvSpPr/>
            <p:nvPr/>
          </p:nvSpPr>
          <p:spPr>
            <a:xfrm>
              <a:off x="6506283" y="1547252"/>
              <a:ext cx="2846439" cy="277907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Elemento grafico 7" descr="Server con riempimento a tinta unita">
              <a:extLst>
                <a:ext uri="{FF2B5EF4-FFF2-40B4-BE49-F238E27FC236}">
                  <a16:creationId xmlns:a16="http://schemas.microsoft.com/office/drawing/2014/main" id="{FC61D26F-2044-E20B-D96B-0072E93E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42109" y="1764800"/>
              <a:ext cx="2137853" cy="2137853"/>
            </a:xfrm>
            <a:prstGeom prst="rect">
              <a:avLst/>
            </a:prstGeom>
          </p:spPr>
        </p:pic>
        <p:sp>
          <p:nvSpPr>
            <p:cNvPr id="9" name="Freccia destra 8">
              <a:extLst>
                <a:ext uri="{FF2B5EF4-FFF2-40B4-BE49-F238E27FC236}">
                  <a16:creationId xmlns:a16="http://schemas.microsoft.com/office/drawing/2014/main" id="{D6322C78-4B79-7C7C-726D-BD301E852EC8}"/>
                </a:ext>
              </a:extLst>
            </p:cNvPr>
            <p:cNvSpPr/>
            <p:nvPr/>
          </p:nvSpPr>
          <p:spPr>
            <a:xfrm>
              <a:off x="3953299" y="2227006"/>
              <a:ext cx="2238253" cy="60149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11" name="Freccia destra 10">
              <a:extLst>
                <a:ext uri="{FF2B5EF4-FFF2-40B4-BE49-F238E27FC236}">
                  <a16:creationId xmlns:a16="http://schemas.microsoft.com/office/drawing/2014/main" id="{B428AE1C-7AAA-9C33-47BE-E546E7305F17}"/>
                </a:ext>
              </a:extLst>
            </p:cNvPr>
            <p:cNvSpPr/>
            <p:nvPr/>
          </p:nvSpPr>
          <p:spPr>
            <a:xfrm flipH="1">
              <a:off x="3836246" y="3032328"/>
              <a:ext cx="2310517" cy="60149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3D49497-5090-C171-D417-CCE6092DEC6D}"/>
                </a:ext>
              </a:extLst>
            </p:cNvPr>
            <p:cNvSpPr txBox="1"/>
            <p:nvPr/>
          </p:nvSpPr>
          <p:spPr>
            <a:xfrm>
              <a:off x="3759542" y="1773981"/>
              <a:ext cx="25603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/>
                <a:t>HTTP REQUEST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94FD31A-F694-7BA1-518A-17F0F8C80175}"/>
                </a:ext>
              </a:extLst>
            </p:cNvPr>
            <p:cNvSpPr txBox="1"/>
            <p:nvPr/>
          </p:nvSpPr>
          <p:spPr>
            <a:xfrm>
              <a:off x="3776531" y="3799533"/>
              <a:ext cx="27831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/>
                <a:t>HTTP RESPONSE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1B7A0F6-AFB0-5A90-BFC4-ADA039523953}"/>
                </a:ext>
              </a:extLst>
            </p:cNvPr>
            <p:cNvSpPr txBox="1"/>
            <p:nvPr/>
          </p:nvSpPr>
          <p:spPr>
            <a:xfrm>
              <a:off x="1569307" y="4459602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/>
                <a:t>CLIENT</a:t>
              </a:r>
            </a:p>
          </p:txBody>
        </p:sp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F7721AC3-3F00-586C-7D63-D6747A6FEE9F}"/>
                </a:ext>
              </a:extLst>
            </p:cNvPr>
            <p:cNvSpPr/>
            <p:nvPr/>
          </p:nvSpPr>
          <p:spPr>
            <a:xfrm>
              <a:off x="4674355" y="5314279"/>
              <a:ext cx="970139" cy="176152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" name="Elemento grafico 5" descr="Processore con riempimento a tinta unita">
              <a:extLst>
                <a:ext uri="{FF2B5EF4-FFF2-40B4-BE49-F238E27FC236}">
                  <a16:creationId xmlns:a16="http://schemas.microsoft.com/office/drawing/2014/main" id="{433CF72F-A931-B86A-B850-42ADFCAA2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02486" y="5973491"/>
              <a:ext cx="970139" cy="970139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70D7B4E-C68A-4BC9-380F-A89B899E8F5D}"/>
                </a:ext>
              </a:extLst>
            </p:cNvPr>
            <p:cNvSpPr txBox="1"/>
            <p:nvPr/>
          </p:nvSpPr>
          <p:spPr>
            <a:xfrm>
              <a:off x="4517352" y="7026775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/>
                <a:t>DEVICE</a:t>
              </a:r>
            </a:p>
          </p:txBody>
        </p:sp>
        <p:pic>
          <p:nvPicPr>
            <p:cNvPr id="17" name="Elemento grafico 16" descr="Bivio stradale con riempimento a tinta unita">
              <a:extLst>
                <a:ext uri="{FF2B5EF4-FFF2-40B4-BE49-F238E27FC236}">
                  <a16:creationId xmlns:a16="http://schemas.microsoft.com/office/drawing/2014/main" id="{D1760112-AAC2-140E-4530-9CE7C4682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4878" y="4484567"/>
              <a:ext cx="2846439" cy="1395810"/>
            </a:xfrm>
            <a:prstGeom prst="rect">
              <a:avLst/>
            </a:prstGeom>
          </p:spPr>
        </p:pic>
        <p:pic>
          <p:nvPicPr>
            <p:cNvPr id="18" name="Elemento grafico 17" descr="Punto interrogativo con riempimento a tinta unita">
              <a:extLst>
                <a:ext uri="{FF2B5EF4-FFF2-40B4-BE49-F238E27FC236}">
                  <a16:creationId xmlns:a16="http://schemas.microsoft.com/office/drawing/2014/main" id="{6DB7833E-8CA7-1F1E-CE52-AB7EC25E5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31257" y="4181195"/>
              <a:ext cx="847319" cy="847319"/>
            </a:xfrm>
            <a:prstGeom prst="rect">
              <a:avLst/>
            </a:prstGeom>
          </p:spPr>
        </p:pic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7F3F149B-0B8A-899E-504A-A0AD03D16F02}"/>
                </a:ext>
              </a:extLst>
            </p:cNvPr>
            <p:cNvSpPr txBox="1"/>
            <p:nvPr/>
          </p:nvSpPr>
          <p:spPr>
            <a:xfrm>
              <a:off x="261856" y="5591616"/>
              <a:ext cx="4333997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it-IT" sz="2000"/>
              </a:br>
              <a:r>
                <a:rPr lang="it-IT" sz="2000"/>
                <a:t>Consumo energetico</a:t>
              </a:r>
              <a:br>
                <a:rPr lang="it-IT" sz="2000"/>
              </a:br>
              <a:r>
                <a:rPr lang="it-IT" sz="2000"/>
                <a:t>Potenza di calcolo</a:t>
              </a:r>
            </a:p>
            <a:p>
              <a:r>
                <a:rPr lang="it-IT" sz="2000"/>
                <a:t>Comunicazione punto a punto</a:t>
              </a:r>
              <a:br>
                <a:rPr lang="it-IT" sz="2000"/>
              </a:br>
              <a:r>
                <a:rPr lang="it-IT" sz="2000"/>
                <a:t>…</a:t>
              </a:r>
            </a:p>
            <a:p>
              <a:endParaRPr lang="it-IT"/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0A00225-887F-276E-C20F-2981940A253D}"/>
                </a:ext>
              </a:extLst>
            </p:cNvPr>
            <p:cNvSpPr txBox="1"/>
            <p:nvPr/>
          </p:nvSpPr>
          <p:spPr>
            <a:xfrm>
              <a:off x="7236437" y="4874625"/>
              <a:ext cx="94128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CC by </a:t>
              </a:r>
              <a:br>
                <a:rPr lang="it-IT"/>
              </a:br>
              <a:r>
                <a:rPr lang="it-IT"/>
                <a:t>Giorgio</a:t>
              </a:r>
              <a:br>
                <a:rPr lang="it-IT"/>
              </a:br>
              <a:r>
                <a:rPr lang="it-IT" err="1"/>
                <a:t>Delzanno</a:t>
              </a:r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32968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2118166D-9DA8-A027-53C9-1A4D919F8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>
            <a:extLst>
              <a:ext uri="{FF2B5EF4-FFF2-40B4-BE49-F238E27FC236}">
                <a16:creationId xmlns:a16="http://schemas.microsoft.com/office/drawing/2014/main" id="{F070BA44-CADB-1FBC-5B01-4FF22CFE3591}"/>
              </a:ext>
            </a:extLst>
          </p:cNvPr>
          <p:cNvSpPr/>
          <p:nvPr/>
        </p:nvSpPr>
        <p:spPr>
          <a:xfrm>
            <a:off x="674577" y="29569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MQTT, il protocollo per </a:t>
            </a:r>
            <a:r>
              <a:rPr lang="it-IT" sz="4000" b="1">
                <a:latin typeface="Fira Sans"/>
                <a:ea typeface="Fira Sans"/>
                <a:cs typeface="Fira Sans"/>
                <a:sym typeface="Fira Sans"/>
              </a:rPr>
              <a:t>IoT </a:t>
            </a:r>
            <a:r>
              <a:rPr lang="it-IT" sz="40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br>
              <a:rPr lang="it-IT" sz="40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40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con architettura </a:t>
            </a:r>
            <a:r>
              <a:rPr lang="it-IT" sz="40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publish</a:t>
            </a:r>
            <a:r>
              <a:rPr lang="it-IT" sz="40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/</a:t>
            </a:r>
            <a:r>
              <a:rPr lang="it-IT" sz="4000" b="1" err="1">
                <a:latin typeface="Fira Sans"/>
                <a:ea typeface="Fira Sans"/>
                <a:cs typeface="Fira Sans"/>
                <a:sym typeface="Fira Sans"/>
              </a:rPr>
              <a:t>s</a:t>
            </a:r>
            <a:r>
              <a:rPr lang="it-IT" sz="40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ubscribe</a:t>
            </a:r>
            <a:r>
              <a:rPr lang="it-IT" sz="40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8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BC82E7-2A4F-409A-1AA6-24A8F65D69A7}"/>
              </a:ext>
            </a:extLst>
          </p:cNvPr>
          <p:cNvSpPr txBox="1"/>
          <p:nvPr/>
        </p:nvSpPr>
        <p:spPr>
          <a:xfrm>
            <a:off x="327352" y="6709161"/>
            <a:ext cx="907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sz="2000"/>
            </a:br>
            <a:r>
              <a:rPr lang="it-IT" sz="2000"/>
              <a:t>Asincrono, real-time/batch, adatto a sistemi open-</a:t>
            </a:r>
            <a:r>
              <a:rPr lang="it-IT" sz="2000" err="1"/>
              <a:t>ended</a:t>
            </a:r>
            <a:r>
              <a:rPr lang="it-IT" sz="2000"/>
              <a:t>, leggero e portabile</a:t>
            </a:r>
          </a:p>
          <a:p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A162899-FF56-80C2-8752-C6FB8C3A30BD}"/>
              </a:ext>
            </a:extLst>
          </p:cNvPr>
          <p:cNvGrpSpPr/>
          <p:nvPr/>
        </p:nvGrpSpPr>
        <p:grpSpPr>
          <a:xfrm>
            <a:off x="660349" y="1507784"/>
            <a:ext cx="8708015" cy="5161755"/>
            <a:chOff x="660349" y="1507784"/>
            <a:chExt cx="8708015" cy="5161755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9A824B2-18FD-7755-B680-AC49B5DB234C}"/>
                </a:ext>
              </a:extLst>
            </p:cNvPr>
            <p:cNvSpPr/>
            <p:nvPr/>
          </p:nvSpPr>
          <p:spPr>
            <a:xfrm>
              <a:off x="694022" y="4224457"/>
              <a:ext cx="878293" cy="140336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0" name="Elemento grafico 9" descr="Processore con riempimento a tinta unita">
              <a:extLst>
                <a:ext uri="{FF2B5EF4-FFF2-40B4-BE49-F238E27FC236}">
                  <a16:creationId xmlns:a16="http://schemas.microsoft.com/office/drawing/2014/main" id="{26294596-C3AD-4594-4830-96EB10E0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349" y="4618260"/>
              <a:ext cx="970139" cy="970139"/>
            </a:xfrm>
            <a:prstGeom prst="rect">
              <a:avLst/>
            </a:prstGeom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FEA0C016-32AE-13E7-94C3-B7E502338202}"/>
                </a:ext>
              </a:extLst>
            </p:cNvPr>
            <p:cNvSpPr/>
            <p:nvPr/>
          </p:nvSpPr>
          <p:spPr>
            <a:xfrm>
              <a:off x="2623295" y="5266172"/>
              <a:ext cx="870015" cy="140336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" name="Elemento grafico 11" descr="Processore con riempimento a tinta unita">
              <a:extLst>
                <a:ext uri="{FF2B5EF4-FFF2-40B4-BE49-F238E27FC236}">
                  <a16:creationId xmlns:a16="http://schemas.microsoft.com/office/drawing/2014/main" id="{86E3D046-BFC5-75F8-C1BE-8B102D521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57912" y="5627824"/>
              <a:ext cx="970139" cy="970139"/>
            </a:xfrm>
            <a:prstGeom prst="rect">
              <a:avLst/>
            </a:prstGeom>
          </p:spPr>
        </p:pic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CD9E507F-BB14-DC96-8262-E2A4E54D6A19}"/>
                </a:ext>
              </a:extLst>
            </p:cNvPr>
            <p:cNvSpPr/>
            <p:nvPr/>
          </p:nvSpPr>
          <p:spPr>
            <a:xfrm>
              <a:off x="5879729" y="5171418"/>
              <a:ext cx="1500201" cy="140336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" name="Elemento grafico 14" descr="Portatile con riempimento a tinta unita">
              <a:extLst>
                <a:ext uri="{FF2B5EF4-FFF2-40B4-BE49-F238E27FC236}">
                  <a16:creationId xmlns:a16="http://schemas.microsoft.com/office/drawing/2014/main" id="{A6F35DB9-89F2-1550-3411-14E26973D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81127" y="5224399"/>
              <a:ext cx="1297403" cy="1297403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C0924CDE-61AF-A0DC-01BA-0B4F994CAF10}"/>
                </a:ext>
              </a:extLst>
            </p:cNvPr>
            <p:cNvSpPr/>
            <p:nvPr/>
          </p:nvSpPr>
          <p:spPr>
            <a:xfrm>
              <a:off x="7155556" y="3906575"/>
              <a:ext cx="1500201" cy="14033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Elemento grafico 16" descr="Portatile con riempimento a tinta unita">
              <a:extLst>
                <a:ext uri="{FF2B5EF4-FFF2-40B4-BE49-F238E27FC236}">
                  <a16:creationId xmlns:a16="http://schemas.microsoft.com/office/drawing/2014/main" id="{158730E1-5105-DAD9-0FD1-5FAA0AE00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0662" y="3906575"/>
              <a:ext cx="1297403" cy="1297403"/>
            </a:xfrm>
            <a:prstGeom prst="rect">
              <a:avLst/>
            </a:prstGeom>
          </p:spPr>
        </p:pic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B96E9AA8-2991-5B01-7AFE-0BBA448BA60D}"/>
                </a:ext>
              </a:extLst>
            </p:cNvPr>
            <p:cNvSpPr/>
            <p:nvPr/>
          </p:nvSpPr>
          <p:spPr>
            <a:xfrm>
              <a:off x="3976760" y="2054649"/>
              <a:ext cx="1218340" cy="1261801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5" name="Elemento grafico 24" descr="Rete con riempimento a tinta unita">
              <a:extLst>
                <a:ext uri="{FF2B5EF4-FFF2-40B4-BE49-F238E27FC236}">
                  <a16:creationId xmlns:a16="http://schemas.microsoft.com/office/drawing/2014/main" id="{61EFC71A-5D17-F737-FAC3-BFF7BE4F6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75674" y="2090071"/>
              <a:ext cx="1063680" cy="1063680"/>
            </a:xfrm>
            <a:prstGeom prst="rect">
              <a:avLst/>
            </a:prstGeom>
          </p:spPr>
        </p:pic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D5FEE78-A38D-AC8F-8F9B-726FC48198E5}"/>
                </a:ext>
              </a:extLst>
            </p:cNvPr>
            <p:cNvSpPr txBox="1"/>
            <p:nvPr/>
          </p:nvSpPr>
          <p:spPr>
            <a:xfrm>
              <a:off x="2974262" y="1507784"/>
              <a:ext cx="3741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/>
                <a:t>BROKER con </a:t>
              </a:r>
              <a:r>
                <a:rPr lang="it-IT" sz="2400" err="1"/>
                <a:t>topic</a:t>
              </a:r>
              <a:r>
                <a:rPr lang="it-IT" sz="2400"/>
                <a:t> TEMP</a:t>
              </a:r>
            </a:p>
          </p:txBody>
        </p:sp>
        <p:sp>
          <p:nvSpPr>
            <p:cNvPr id="27" name="Freccia destra 26">
              <a:extLst>
                <a:ext uri="{FF2B5EF4-FFF2-40B4-BE49-F238E27FC236}">
                  <a16:creationId xmlns:a16="http://schemas.microsoft.com/office/drawing/2014/main" id="{BE490855-9398-992F-4BD0-1226CD84D1B5}"/>
                </a:ext>
              </a:extLst>
            </p:cNvPr>
            <p:cNvSpPr/>
            <p:nvPr/>
          </p:nvSpPr>
          <p:spPr>
            <a:xfrm rot="20190034">
              <a:off x="2447729" y="2740401"/>
              <a:ext cx="1308924" cy="38983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31" name="Freccia destra 30">
              <a:extLst>
                <a:ext uri="{FF2B5EF4-FFF2-40B4-BE49-F238E27FC236}">
                  <a16:creationId xmlns:a16="http://schemas.microsoft.com/office/drawing/2014/main" id="{27BB45FA-C000-8CD8-3519-099189DD5034}"/>
                </a:ext>
              </a:extLst>
            </p:cNvPr>
            <p:cNvSpPr/>
            <p:nvPr/>
          </p:nvSpPr>
          <p:spPr>
            <a:xfrm rot="2223975">
              <a:off x="5485458" y="3363349"/>
              <a:ext cx="1602773" cy="389838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FA53ABD8-CEE4-6D39-1C44-4C0EE12FEF27}"/>
                </a:ext>
              </a:extLst>
            </p:cNvPr>
            <p:cNvSpPr txBox="1"/>
            <p:nvPr/>
          </p:nvSpPr>
          <p:spPr>
            <a:xfrm>
              <a:off x="694022" y="2894515"/>
              <a:ext cx="2751712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br>
                <a:rPr lang="it-IT" sz="2800"/>
              </a:br>
              <a:r>
                <a:rPr lang="it-IT" sz="2000" err="1"/>
                <a:t>publish</a:t>
              </a:r>
              <a:r>
                <a:rPr lang="it-IT" sz="2000"/>
                <a:t> TEMP ID1 36 </a:t>
              </a:r>
            </a:p>
            <a:p>
              <a:br>
                <a:rPr lang="it-IT" sz="2000"/>
              </a:br>
              <a:endParaRPr lang="it-IT" sz="2000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381107CA-CE2F-138C-1DF1-805DF38716DF}"/>
                </a:ext>
              </a:extLst>
            </p:cNvPr>
            <p:cNvSpPr txBox="1"/>
            <p:nvPr/>
          </p:nvSpPr>
          <p:spPr>
            <a:xfrm>
              <a:off x="6938123" y="2083255"/>
              <a:ext cx="2430241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br>
                <a:rPr lang="it-IT" sz="1800"/>
              </a:br>
              <a:r>
                <a:rPr lang="it-IT" sz="1800" err="1"/>
                <a:t>subscribe</a:t>
              </a:r>
              <a:r>
                <a:rPr lang="it-IT" sz="1800"/>
                <a:t> TEMP</a:t>
              </a:r>
            </a:p>
            <a:p>
              <a:endParaRPr lang="it-IT" sz="1800"/>
            </a:p>
            <a:p>
              <a:r>
                <a:rPr lang="it-IT" sz="1800"/>
                <a:t>…</a:t>
              </a:r>
            </a:p>
            <a:p>
              <a:r>
                <a:rPr lang="it-IT" sz="1800"/>
                <a:t>ID1 36</a:t>
              </a:r>
            </a:p>
            <a:p>
              <a:r>
                <a:rPr lang="it-IT" sz="1800"/>
                <a:t>ID2 41</a:t>
              </a:r>
            </a:p>
            <a:p>
              <a:br>
                <a:rPr lang="it-IT" sz="1800"/>
              </a:br>
              <a:endParaRPr lang="it-IT" sz="1800"/>
            </a:p>
          </p:txBody>
        </p:sp>
        <p:sp>
          <p:nvSpPr>
            <p:cNvPr id="38" name="Freccia destra 37">
              <a:extLst>
                <a:ext uri="{FF2B5EF4-FFF2-40B4-BE49-F238E27FC236}">
                  <a16:creationId xmlns:a16="http://schemas.microsoft.com/office/drawing/2014/main" id="{D4B1F221-E9E0-69D8-358E-FEE79791A129}"/>
                </a:ext>
              </a:extLst>
            </p:cNvPr>
            <p:cNvSpPr/>
            <p:nvPr/>
          </p:nvSpPr>
          <p:spPr>
            <a:xfrm rot="17847175">
              <a:off x="3453990" y="3847376"/>
              <a:ext cx="1149916" cy="38983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39" name="Freccia destra 38">
              <a:extLst>
                <a:ext uri="{FF2B5EF4-FFF2-40B4-BE49-F238E27FC236}">
                  <a16:creationId xmlns:a16="http://schemas.microsoft.com/office/drawing/2014/main" id="{E2AC2CD7-5E12-435C-5659-4B9A4847C5A5}"/>
                </a:ext>
              </a:extLst>
            </p:cNvPr>
            <p:cNvSpPr/>
            <p:nvPr/>
          </p:nvSpPr>
          <p:spPr>
            <a:xfrm rot="3032322">
              <a:off x="4913861" y="3926278"/>
              <a:ext cx="1602773" cy="389838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63CF9D5D-ED11-0E4F-DCAF-57BC4A06B48C}"/>
                </a:ext>
              </a:extLst>
            </p:cNvPr>
            <p:cNvSpPr txBox="1"/>
            <p:nvPr/>
          </p:nvSpPr>
          <p:spPr>
            <a:xfrm>
              <a:off x="2428273" y="4267151"/>
              <a:ext cx="2760046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br>
                <a:rPr lang="it-IT" sz="2800"/>
              </a:br>
              <a:r>
                <a:rPr lang="it-IT" sz="2000" err="1"/>
                <a:t>publish</a:t>
              </a:r>
              <a:r>
                <a:rPr lang="it-IT" sz="2000"/>
                <a:t> TEMP ID2 41 </a:t>
              </a:r>
            </a:p>
            <a:p>
              <a:br>
                <a:rPr lang="it-IT" sz="2000"/>
              </a:br>
              <a:endParaRPr lang="it-IT" sz="2000"/>
            </a:p>
          </p:txBody>
        </p:sp>
      </p:grpSp>
    </p:spTree>
    <p:extLst>
      <p:ext uri="{BB962C8B-B14F-4D97-AF65-F5344CB8AC3E}">
        <p14:creationId xmlns:p14="http://schemas.microsoft.com/office/powerpoint/2010/main" val="169926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C8A67F-E12C-6E41-2A15-D252EDC5B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8749" y="2993218"/>
            <a:ext cx="5949051" cy="4384080"/>
          </a:xfrm>
        </p:spPr>
        <p:txBody>
          <a:bodyPr/>
          <a:lstStyle/>
          <a:p>
            <a:r>
              <a:rPr lang="it-IT" sz="6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Check Time </a:t>
            </a:r>
          </a:p>
          <a:p>
            <a:endParaRPr lang="it-IT"/>
          </a:p>
        </p:txBody>
      </p:sp>
      <p:pic>
        <p:nvPicPr>
          <p:cNvPr id="6" name="Elemento grafico 5" descr="Domande con riempimento a tinta unita">
            <a:extLst>
              <a:ext uri="{FF2B5EF4-FFF2-40B4-BE49-F238E27FC236}">
                <a16:creationId xmlns:a16="http://schemas.microsoft.com/office/drawing/2014/main" id="{2424C4B1-1749-5B13-44EE-8EBAD2C1A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225" y="4694984"/>
            <a:ext cx="2543829" cy="2543829"/>
          </a:xfrm>
          <a:prstGeom prst="rect">
            <a:avLst/>
          </a:prstGeom>
        </p:spPr>
      </p:pic>
      <p:pic>
        <p:nvPicPr>
          <p:cNvPr id="2" name="Immagine 1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36928C0E-28B0-A562-251D-EE30CCBC2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4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9DFA-7DAB-A46D-4E69-8132DF64C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969FDB-EAB4-2F0B-6D19-4C225C8AA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260" y="1001339"/>
            <a:ext cx="8647611" cy="4384080"/>
          </a:xfrm>
        </p:spPr>
        <p:txBody>
          <a:bodyPr/>
          <a:lstStyle/>
          <a:p>
            <a:r>
              <a:rPr lang="it-IT" sz="44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Full </a:t>
            </a:r>
            <a:r>
              <a:rPr lang="it-IT" sz="4400" b="1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Stack</a:t>
            </a:r>
            <a:r>
              <a:rPr lang="it-IT" sz="44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Dev for IoT:</a:t>
            </a:r>
            <a:br>
              <a:rPr lang="it-IT" sz="44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lang="it-IT" sz="4400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r>
              <a:rPr lang="it-IT" sz="3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Saper creare, coordinare</a:t>
            </a:r>
            <a:br>
              <a:rPr lang="it-IT" sz="3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3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 poi gestire sistemi </a:t>
            </a:r>
            <a:br>
              <a:rPr lang="it-IT" sz="3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3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informatici da </a:t>
            </a:r>
            <a:r>
              <a:rPr lang="it-IT" sz="36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edge</a:t>
            </a:r>
            <a:r>
              <a:rPr lang="it-IT" sz="36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a cloud</a:t>
            </a:r>
          </a:p>
          <a:p>
            <a:endParaRPr lang="it-IT" dirty="0"/>
          </a:p>
        </p:txBody>
      </p:sp>
      <p:pic>
        <p:nvPicPr>
          <p:cNvPr id="2" name="Immagine 1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25C15B8F-F688-E630-04EB-4DCC2A73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0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66010098-9803-BE1D-AA5A-776BC819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>
            <a:extLst>
              <a:ext uri="{FF2B5EF4-FFF2-40B4-BE49-F238E27FC236}">
                <a16:creationId xmlns:a16="http://schemas.microsoft.com/office/drawing/2014/main" id="{847CAC65-7288-C00D-9691-6FF31A90B6E3}"/>
              </a:ext>
            </a:extLst>
          </p:cNvPr>
          <p:cNvSpPr/>
          <p:nvPr/>
        </p:nvSpPr>
        <p:spPr>
          <a:xfrm>
            <a:off x="441518" y="71123"/>
            <a:ext cx="9240900" cy="5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it-IT" sz="290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Node.js</a:t>
            </a:r>
            <a:r>
              <a:rPr lang="it-IT" sz="290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2900">
                <a:latin typeface="Fira Sans"/>
                <a:ea typeface="Fira Sans"/>
                <a:cs typeface="Fira Sans"/>
                <a:sym typeface="Fira Sans"/>
              </a:rPr>
              <a:t>è un framework in</a:t>
            </a:r>
            <a:r>
              <a:rPr lang="it-IT" sz="290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JavaScript basato </a:t>
            </a:r>
            <a:br>
              <a:rPr lang="it-IT" sz="290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90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su un modello ad eventi, asincron</a:t>
            </a:r>
            <a:r>
              <a:rPr lang="it-IT" sz="2900">
                <a:latin typeface="Fira Sans"/>
                <a:ea typeface="Fira Sans"/>
                <a:cs typeface="Fira Sans"/>
                <a:sym typeface="Fira Sans"/>
              </a:rPr>
              <a:t>o e non bloccante</a:t>
            </a:r>
            <a:br>
              <a:rPr lang="it-IT" sz="2900"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900">
                <a:latin typeface="Fira Sans"/>
                <a:ea typeface="Fira Sans"/>
                <a:cs typeface="Fira Sans"/>
                <a:sym typeface="Fira Sans"/>
              </a:rPr>
              <a:t>per applicazioni real-time e data-intensive</a:t>
            </a:r>
            <a:br>
              <a:rPr lang="it-IT" sz="2900">
                <a:latin typeface="Fira Sans"/>
                <a:ea typeface="Fira Sans"/>
                <a:cs typeface="Fira Sans"/>
                <a:sym typeface="Fira Sans"/>
              </a:rPr>
            </a:br>
            <a:endParaRPr sz="18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2" name="Google Shape;242;p47">
            <a:extLst>
              <a:ext uri="{FF2B5EF4-FFF2-40B4-BE49-F238E27FC236}">
                <a16:creationId xmlns:a16="http://schemas.microsoft.com/office/drawing/2014/main" id="{91FAA851-E2C1-398E-EBE7-7A97F439C6FF}"/>
              </a:ext>
            </a:extLst>
          </p:cNvPr>
          <p:cNvSpPr/>
          <p:nvPr/>
        </p:nvSpPr>
        <p:spPr>
          <a:xfrm>
            <a:off x="441518" y="806297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Node</a:t>
            </a:r>
            <a:r>
              <a:rPr lang="it-IT" sz="3600" b="1" err="1">
                <a:latin typeface="Fira Sans"/>
                <a:ea typeface="Fira Sans"/>
                <a:cs typeface="Fira Sans"/>
                <a:sym typeface="Fira Sans"/>
              </a:rPr>
              <a:t>J</a:t>
            </a:r>
            <a:r>
              <a:rPr lang="it-IT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</a:t>
            </a:r>
            <a:endParaRPr sz="36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45" name="Google Shape;245;p47">
            <a:extLst>
              <a:ext uri="{FF2B5EF4-FFF2-40B4-BE49-F238E27FC236}">
                <a16:creationId xmlns:a16="http://schemas.microsoft.com/office/drawing/2014/main" id="{31C56163-2571-A82A-1845-6DCCD56AB4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161" y="4521223"/>
            <a:ext cx="2482132" cy="142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607AD028-2AEC-6CE8-5969-8C58BD49C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604" y="3726186"/>
            <a:ext cx="6097503" cy="32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66010098-9803-BE1D-AA5A-776BC819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>
            <a:extLst>
              <a:ext uri="{FF2B5EF4-FFF2-40B4-BE49-F238E27FC236}">
                <a16:creationId xmlns:a16="http://schemas.microsoft.com/office/drawing/2014/main" id="{847CAC65-7288-C00D-9691-6FF31A90B6E3}"/>
              </a:ext>
            </a:extLst>
          </p:cNvPr>
          <p:cNvSpPr/>
          <p:nvPr/>
        </p:nvSpPr>
        <p:spPr>
          <a:xfrm>
            <a:off x="441518" y="71123"/>
            <a:ext cx="9240900" cy="5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br>
              <a:rPr lang="it-IT" sz="2900">
                <a:latin typeface="Fira Sans"/>
                <a:ea typeface="Fira Sans"/>
                <a:cs typeface="Fira Sans"/>
                <a:sym typeface="Fira Sans"/>
              </a:rPr>
            </a:br>
            <a:endParaRPr sz="18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4" name="Google Shape;244;p47">
            <a:extLst>
              <a:ext uri="{FF2B5EF4-FFF2-40B4-BE49-F238E27FC236}">
                <a16:creationId xmlns:a16="http://schemas.microsoft.com/office/drawing/2014/main" id="{1A45AEBE-41F2-DB33-0029-012010200550}"/>
              </a:ext>
            </a:extLst>
          </p:cNvPr>
          <p:cNvSpPr txBox="1"/>
          <p:nvPr/>
        </p:nvSpPr>
        <p:spPr>
          <a:xfrm>
            <a:off x="441518" y="421100"/>
            <a:ext cx="8898300" cy="150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3600" b="1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Node</a:t>
            </a:r>
            <a:r>
              <a:rPr lang="it-IT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-red</a:t>
            </a:r>
            <a:endParaRPr sz="36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04A77181-D57B-3EF9-2726-61A62710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64" y="3394406"/>
            <a:ext cx="4435648" cy="2183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A873D73-597B-3B05-1053-787195A61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209" y="4482753"/>
            <a:ext cx="5040312" cy="278972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0E8782-6824-D7E0-BD41-C7D2144D95EE}"/>
              </a:ext>
            </a:extLst>
          </p:cNvPr>
          <p:cNvSpPr txBox="1"/>
          <p:nvPr/>
        </p:nvSpPr>
        <p:spPr>
          <a:xfrm>
            <a:off x="444954" y="1654550"/>
            <a:ext cx="926300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>
                <a:latin typeface="Fira Sans"/>
              </a:rPr>
              <a:t>Un editor visuale basato su </a:t>
            </a:r>
            <a:r>
              <a:rPr lang="it-IT" sz="3000" err="1">
                <a:latin typeface="Fira Sans"/>
              </a:rPr>
              <a:t>Node-js</a:t>
            </a:r>
            <a:r>
              <a:rPr lang="it-IT" sz="3000">
                <a:latin typeface="Fira Sans"/>
              </a:rPr>
              <a:t> che si può usare </a:t>
            </a:r>
            <a:r>
              <a:rPr lang="en-US" sz="3000">
                <a:latin typeface="Fira Sans"/>
              </a:rPr>
              <a:t>​ </a:t>
            </a:r>
            <a:r>
              <a:rPr lang="it-IT" sz="3000">
                <a:latin typeface="Fira Sans"/>
              </a:rPr>
              <a:t>per collegare tra loro device, </a:t>
            </a:r>
            <a:r>
              <a:rPr lang="it-IT" sz="3000" err="1">
                <a:latin typeface="Fira Sans"/>
              </a:rPr>
              <a:t>API’s</a:t>
            </a:r>
            <a:r>
              <a:rPr lang="it-IT" sz="3000">
                <a:latin typeface="Fira Sans"/>
              </a:rPr>
              <a:t> </a:t>
            </a:r>
            <a:br>
              <a:rPr lang="it-IT" sz="3000">
                <a:latin typeface="Fira Sans"/>
              </a:rPr>
            </a:br>
            <a:r>
              <a:rPr lang="it-IT" sz="3000">
                <a:latin typeface="Fira Sans"/>
              </a:rPr>
              <a:t>e servizi online</a:t>
            </a:r>
            <a:r>
              <a:rPr lang="en-US" sz="3000">
                <a:latin typeface="Fira Sans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7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66010098-9803-BE1D-AA5A-776BC819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>
            <a:extLst>
              <a:ext uri="{FF2B5EF4-FFF2-40B4-BE49-F238E27FC236}">
                <a16:creationId xmlns:a16="http://schemas.microsoft.com/office/drawing/2014/main" id="{847CAC65-7288-C00D-9691-6FF31A90B6E3}"/>
              </a:ext>
            </a:extLst>
          </p:cNvPr>
          <p:cNvSpPr/>
          <p:nvPr/>
        </p:nvSpPr>
        <p:spPr>
          <a:xfrm>
            <a:off x="500725" y="1409798"/>
            <a:ext cx="9240900" cy="5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it-IT" sz="2900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Microprocessori come </a:t>
            </a:r>
            <a:br>
              <a:rPr lang="it-IT" sz="2900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900" dirty="0">
                <a:latin typeface="Fira Sans"/>
                <a:ea typeface="Fira Sans"/>
                <a:cs typeface="Fira Sans"/>
                <a:sym typeface="Fira Sans"/>
              </a:rPr>
              <a:t>Arduino, sono programmabili </a:t>
            </a:r>
            <a:br>
              <a:rPr lang="it-IT" sz="29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900" dirty="0">
                <a:latin typeface="Fira Sans"/>
                <a:ea typeface="Fira Sans"/>
                <a:cs typeface="Fira Sans"/>
                <a:sym typeface="Fira Sans"/>
              </a:rPr>
              <a:t>con linguaggi ad alto livello</a:t>
            </a:r>
            <a:br>
              <a:rPr lang="it-IT" sz="29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900" dirty="0">
                <a:latin typeface="Fira Sans"/>
                <a:ea typeface="Fira Sans"/>
                <a:cs typeface="Fira Sans"/>
                <a:sym typeface="Fira Sans"/>
              </a:rPr>
              <a:t>(C, Python, </a:t>
            </a:r>
            <a:r>
              <a:rPr lang="it-IT" sz="2900" dirty="0" err="1">
                <a:latin typeface="Fira Sans"/>
                <a:ea typeface="Fira Sans"/>
                <a:cs typeface="Fira Sans"/>
                <a:sym typeface="Fira Sans"/>
              </a:rPr>
              <a:t>NodeJs</a:t>
            </a:r>
            <a:r>
              <a:rPr lang="it-IT" sz="2900" dirty="0">
                <a:latin typeface="Fira Sans"/>
                <a:ea typeface="Fira Sans"/>
                <a:cs typeface="Fira Sans"/>
                <a:sym typeface="Fira Sans"/>
              </a:rPr>
              <a:t>, …)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it-IT" sz="2900" b="0" i="0" u="none" strike="noStrike" cap="none" dirty="0">
              <a:solidFill>
                <a:srgbClr val="000000"/>
              </a:solidFill>
              <a:latin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it-IT" sz="2900" dirty="0">
                <a:latin typeface="Fira Sans"/>
                <a:ea typeface="Arial"/>
                <a:cs typeface="Arial"/>
                <a:sym typeface="Fira Sans"/>
              </a:rPr>
              <a:t>Mini computer come </a:t>
            </a:r>
            <a:br>
              <a:rPr lang="it-IT" sz="2900" dirty="0">
                <a:latin typeface="Fira Sans"/>
                <a:ea typeface="Arial"/>
                <a:cs typeface="Arial"/>
                <a:sym typeface="Fira Sans"/>
              </a:rPr>
            </a:br>
            <a:r>
              <a:rPr lang="it-IT" sz="2900" dirty="0" err="1">
                <a:latin typeface="Fira Sans"/>
                <a:ea typeface="Arial"/>
                <a:cs typeface="Arial"/>
                <a:sym typeface="Fira Sans"/>
              </a:rPr>
              <a:t>Raspberry</a:t>
            </a:r>
            <a:r>
              <a:rPr lang="it-IT" sz="2900" dirty="0">
                <a:latin typeface="Fira Sans"/>
                <a:ea typeface="Arial"/>
                <a:cs typeface="Arial"/>
                <a:sym typeface="Fira Sans"/>
              </a:rPr>
              <a:t> Pi sono basati </a:t>
            </a:r>
            <a:r>
              <a:rPr lang="it-IT" sz="2900" dirty="0">
                <a:latin typeface="Fira Sans"/>
                <a:sym typeface="Fira Sans"/>
              </a:rPr>
              <a:t>su </a:t>
            </a:r>
            <a:br>
              <a:rPr lang="it-IT" sz="2900" dirty="0">
                <a:latin typeface="Fira Sans"/>
                <a:sym typeface="Fira Sans"/>
              </a:rPr>
            </a:br>
            <a:r>
              <a:rPr lang="it-IT" sz="2900" dirty="0">
                <a:latin typeface="Fira Sans"/>
                <a:sym typeface="Fira Sans"/>
              </a:rPr>
              <a:t>architetture multicore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it-IT" sz="2900" dirty="0">
              <a:latin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it-IT" sz="2900" dirty="0">
                <a:latin typeface="Fira Sans"/>
                <a:sym typeface="Fira Sans"/>
              </a:rPr>
              <a:t>Schede come </a:t>
            </a:r>
            <a:r>
              <a:rPr lang="it-IT" sz="2900" dirty="0" err="1">
                <a:latin typeface="Fira Sans"/>
                <a:sym typeface="Fira Sans"/>
              </a:rPr>
              <a:t>Jetson</a:t>
            </a:r>
            <a:r>
              <a:rPr lang="it-IT" sz="2900" dirty="0">
                <a:latin typeface="Fira Sans"/>
                <a:sym typeface="Fira Sans"/>
              </a:rPr>
              <a:t> Nvidia </a:t>
            </a:r>
            <a:br>
              <a:rPr lang="it-IT" sz="2900" dirty="0">
                <a:latin typeface="Fira Sans"/>
                <a:sym typeface="Fira Sans"/>
              </a:rPr>
            </a:br>
            <a:r>
              <a:rPr lang="it-IT" sz="2900" dirty="0">
                <a:latin typeface="Fira Sans"/>
                <a:sym typeface="Fira Sans"/>
              </a:rPr>
              <a:t>forniscono anche GPU e </a:t>
            </a:r>
            <a:br>
              <a:rPr lang="it-IT" sz="2900" dirty="0">
                <a:latin typeface="Fira Sans"/>
                <a:sym typeface="Fira Sans"/>
              </a:rPr>
            </a:br>
            <a:r>
              <a:rPr lang="it-IT" sz="2900" dirty="0">
                <a:latin typeface="Fira Sans"/>
                <a:sym typeface="Fira Sans"/>
              </a:rPr>
              <a:t>calcolo con acceleratori neurali </a:t>
            </a:r>
            <a:r>
              <a:rPr lang="it-IT" sz="2900" dirty="0">
                <a:latin typeface="Fira Sans"/>
                <a:ea typeface="Arial"/>
                <a:cs typeface="Arial"/>
                <a:sym typeface="Fira Sans"/>
              </a:rPr>
              <a:t> </a:t>
            </a:r>
            <a:br>
              <a:rPr lang="it-IT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2" name="Google Shape;242;p47">
            <a:extLst>
              <a:ext uri="{FF2B5EF4-FFF2-40B4-BE49-F238E27FC236}">
                <a16:creationId xmlns:a16="http://schemas.microsoft.com/office/drawing/2014/main" id="{91FAA851-E2C1-398E-EBE7-7A97F439C6FF}"/>
              </a:ext>
            </a:extLst>
          </p:cNvPr>
          <p:cNvSpPr/>
          <p:nvPr/>
        </p:nvSpPr>
        <p:spPr>
          <a:xfrm>
            <a:off x="508500" y="388077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Device programming</a:t>
            </a:r>
            <a:endParaRPr sz="36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Immagine 2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8E85392B-513F-59DD-16E6-692D78506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571" t="-13614" r="52857" b="13614"/>
          <a:stretch/>
        </p:blipFill>
        <p:spPr>
          <a:xfrm>
            <a:off x="13703801" y="8376064"/>
            <a:ext cx="2913220" cy="3378245"/>
          </a:xfrm>
          <a:prstGeom prst="rect">
            <a:avLst/>
          </a:prstGeom>
        </p:spPr>
      </p:pic>
      <p:pic>
        <p:nvPicPr>
          <p:cNvPr id="4" name="Google Shape;279;p51" descr="MicroPython, bringing Python to hardware for everyone #OHM2019 #oshwa  @ohsummit #opensource #opensourcehardware @opensourceorg @micropython # micropython « Adafruit Industries – Makers, hackers, artists, designers and  engineers!">
            <a:extLst>
              <a:ext uri="{FF2B5EF4-FFF2-40B4-BE49-F238E27FC236}">
                <a16:creationId xmlns:a16="http://schemas.microsoft.com/office/drawing/2014/main" id="{F89F1164-53C5-21A3-AB7F-F6C5DEE6AF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266" y="1538166"/>
            <a:ext cx="2433409" cy="126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5;p51">
            <a:extLst>
              <a:ext uri="{FF2B5EF4-FFF2-40B4-BE49-F238E27FC236}">
                <a16:creationId xmlns:a16="http://schemas.microsoft.com/office/drawing/2014/main" id="{0A407F37-E966-A385-B080-51BD12D0A30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5065" y="1598417"/>
            <a:ext cx="1393932" cy="12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0;p51" descr="Raspberry Pi trademark rules and brand guidelines - Raspberry Pi">
            <a:extLst>
              <a:ext uri="{FF2B5EF4-FFF2-40B4-BE49-F238E27FC236}">
                <a16:creationId xmlns:a16="http://schemas.microsoft.com/office/drawing/2014/main" id="{7831A625-9875-0164-637B-0A3BD1D2A21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8745" y="1605816"/>
            <a:ext cx="1260799" cy="126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39A4501B-4551-D409-A833-61DE3F58D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745" y="2935267"/>
            <a:ext cx="3622880" cy="43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9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EF41F-608A-AE86-3EB2-25D5AA6E3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id="{2DDC29DC-299E-0C16-CF99-7634BF4E1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29" y="174812"/>
            <a:ext cx="9286966" cy="5409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04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endParaRPr lang="it-IT" altLang="it-IT" sz="2200">
              <a:solidFill>
                <a:srgbClr val="000000"/>
              </a:solidFill>
            </a:endParaRPr>
          </a:p>
          <a:p>
            <a:pPr eaLnBrk="1"/>
            <a:endParaRPr lang="it-IT" altLang="it-IT" sz="2200">
              <a:solidFill>
                <a:srgbClr val="000000"/>
              </a:solidFill>
            </a:endParaRPr>
          </a:p>
          <a:p>
            <a:pPr eaLnBrk="1"/>
            <a:endParaRPr lang="it-IT" altLang="it-IT" sz="3600" b="1">
              <a:solidFill>
                <a:srgbClr val="000000"/>
              </a:solidFill>
            </a:endParaRPr>
          </a:p>
          <a:p>
            <a:pPr eaLnBrk="1"/>
            <a:endParaRPr lang="it-IT" altLang="it-IT" sz="3600" b="1">
              <a:solidFill>
                <a:srgbClr val="000000"/>
              </a:solidFill>
            </a:endParaRPr>
          </a:p>
          <a:p>
            <a:pPr eaLnBrk="1"/>
            <a:r>
              <a:rPr lang="it-IT" altLang="it-IT" sz="3200" b="1">
                <a:solidFill>
                  <a:srgbClr val="000000"/>
                </a:solidFill>
              </a:rPr>
              <a:t>Quali sono i metodi e le tecnologie informatiche  utili per poter applicare algoritmi di Intelligenza Artificiale a a grandi moli di dati provenienti da sensori e che richiedono elaborazioni di diversa granularità e complessità?</a:t>
            </a:r>
          </a:p>
          <a:p>
            <a:pPr eaLnBrk="1"/>
            <a:endParaRPr lang="it-IT" altLang="it-IT" sz="2400">
              <a:solidFill>
                <a:srgbClr val="000000"/>
              </a:solidFill>
            </a:endParaRPr>
          </a:p>
          <a:p>
            <a:pPr eaLnBrk="1"/>
            <a:endParaRPr lang="it-IT" altLang="it-IT" sz="2400">
              <a:solidFill>
                <a:srgbClr val="000000"/>
              </a:solidFill>
            </a:endParaRPr>
          </a:p>
          <a:p>
            <a:pPr eaLnBrk="1">
              <a:lnSpc>
                <a:spcPct val="100000"/>
              </a:lnSpc>
            </a:pPr>
            <a:r>
              <a:rPr lang="it-IT" altLang="it-IT" sz="2400">
                <a:solidFill>
                  <a:srgbClr val="000000"/>
                </a:solidFill>
              </a:rPr>
              <a:t>Parleremo di IoT, Edge, </a:t>
            </a:r>
            <a:r>
              <a:rPr lang="it-IT" altLang="it-IT" sz="2400" err="1">
                <a:solidFill>
                  <a:srgbClr val="000000"/>
                </a:solidFill>
              </a:rPr>
              <a:t>Fog</a:t>
            </a:r>
            <a:r>
              <a:rPr lang="it-IT" altLang="it-IT" sz="2400">
                <a:solidFill>
                  <a:srgbClr val="000000"/>
                </a:solidFill>
              </a:rPr>
              <a:t>, Cloud, architetture software</a:t>
            </a:r>
          </a:p>
          <a:p>
            <a:pPr eaLnBrk="1">
              <a:lnSpc>
                <a:spcPct val="100000"/>
              </a:lnSpc>
            </a:pPr>
            <a:r>
              <a:rPr lang="it-IT" altLang="it-IT" sz="2400">
                <a:solidFill>
                  <a:srgbClr val="000000"/>
                </a:solidFill>
              </a:rPr>
              <a:t>ed esempi su particolari domini applicativi</a:t>
            </a:r>
            <a:br>
              <a:rPr lang="it-IT" altLang="it-IT" sz="2400">
                <a:solidFill>
                  <a:srgbClr val="000000"/>
                </a:solidFill>
              </a:rPr>
            </a:br>
            <a:endParaRPr lang="it-IT" altLang="it-IT" sz="2400">
              <a:solidFill>
                <a:srgbClr val="000000"/>
              </a:solidFill>
            </a:endParaRPr>
          </a:p>
          <a:p>
            <a:pPr algn="ctr" eaLnBrk="1"/>
            <a:endParaRPr lang="it-IT" altLang="it-IT" sz="2400" b="1">
              <a:solidFill>
                <a:srgbClr val="000000"/>
              </a:solidFill>
            </a:endParaRPr>
          </a:p>
          <a:p>
            <a:pPr algn="ctr" eaLnBrk="1"/>
            <a:endParaRPr lang="it-IT" altLang="it-IT" sz="4400" b="1">
              <a:solidFill>
                <a:srgbClr val="000000"/>
              </a:solidFill>
            </a:endParaRPr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0B26BCDA-155B-8855-B758-818ACBFF4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532" y="1269048"/>
            <a:ext cx="8388168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2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/>
            <a:endParaRPr lang="it-IT" altLang="it-IT" sz="4000" b="1">
              <a:solidFill>
                <a:srgbClr val="000000"/>
              </a:solidFill>
            </a:endParaRPr>
          </a:p>
        </p:txBody>
      </p:sp>
      <p:pic>
        <p:nvPicPr>
          <p:cNvPr id="3" name="Immagine 2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468BF1E2-F565-82F1-EF11-E403B235C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28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66010098-9803-BE1D-AA5A-776BC819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>
            <a:extLst>
              <a:ext uri="{FF2B5EF4-FFF2-40B4-BE49-F238E27FC236}">
                <a16:creationId xmlns:a16="http://schemas.microsoft.com/office/drawing/2014/main" id="{847CAC65-7288-C00D-9691-6FF31A90B6E3}"/>
              </a:ext>
            </a:extLst>
          </p:cNvPr>
          <p:cNvSpPr/>
          <p:nvPr/>
        </p:nvSpPr>
        <p:spPr>
          <a:xfrm>
            <a:off x="500725" y="1409798"/>
            <a:ext cx="9240900" cy="5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br>
              <a:rPr lang="it-IT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2" name="Google Shape;242;p47">
            <a:extLst>
              <a:ext uri="{FF2B5EF4-FFF2-40B4-BE49-F238E27FC236}">
                <a16:creationId xmlns:a16="http://schemas.microsoft.com/office/drawing/2014/main" id="{91FAA851-E2C1-398E-EBE7-7A97F439C6FF}"/>
              </a:ext>
            </a:extLst>
          </p:cNvPr>
          <p:cNvSpPr/>
          <p:nvPr/>
        </p:nvSpPr>
        <p:spPr>
          <a:xfrm>
            <a:off x="508500" y="388077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Cosa abbiamo imparato?</a:t>
            </a:r>
            <a:endParaRPr sz="36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Immagine 2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8E85392B-513F-59DD-16E6-692D78506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571" t="-13614" r="52857" b="13614"/>
          <a:stretch/>
        </p:blipFill>
        <p:spPr>
          <a:xfrm>
            <a:off x="13703801" y="8376064"/>
            <a:ext cx="2913220" cy="3378245"/>
          </a:xfrm>
          <a:prstGeom prst="rect">
            <a:avLst/>
          </a:prstGeom>
        </p:spPr>
      </p:pic>
      <p:pic>
        <p:nvPicPr>
          <p:cNvPr id="7" name="Elemento grafico 6" descr="Lavagna contorno">
            <a:extLst>
              <a:ext uri="{FF2B5EF4-FFF2-40B4-BE49-F238E27FC236}">
                <a16:creationId xmlns:a16="http://schemas.microsoft.com/office/drawing/2014/main" id="{D976008A-C019-5ADA-3C0E-ED68725A8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5965" y="1215"/>
            <a:ext cx="2150135" cy="2150135"/>
          </a:xfrm>
          <a:prstGeom prst="rect">
            <a:avLst/>
          </a:prstGeom>
        </p:spPr>
      </p:pic>
      <p:pic>
        <p:nvPicPr>
          <p:cNvPr id="10" name="Elemento grafico 9" descr="Punto interrogativo con riempimento a tinta unita">
            <a:extLst>
              <a:ext uri="{FF2B5EF4-FFF2-40B4-BE49-F238E27FC236}">
                <a16:creationId xmlns:a16="http://schemas.microsoft.com/office/drawing/2014/main" id="{9FD1A656-BF88-7982-7B52-1182A181C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0763" y="1031312"/>
            <a:ext cx="1506900" cy="1506900"/>
          </a:xfrm>
          <a:prstGeom prst="rect">
            <a:avLst/>
          </a:prstGeom>
        </p:spPr>
      </p:pic>
      <p:pic>
        <p:nvPicPr>
          <p:cNvPr id="2" name="Immagine 1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FEA577A2-133D-9D75-3A52-6FE902361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  <p:sp>
        <p:nvSpPr>
          <p:cNvPr id="4" name="Google Shape;241;p47">
            <a:extLst>
              <a:ext uri="{FF2B5EF4-FFF2-40B4-BE49-F238E27FC236}">
                <a16:creationId xmlns:a16="http://schemas.microsoft.com/office/drawing/2014/main" id="{273D5971-9E8D-3CC7-2443-101B317B16F2}"/>
              </a:ext>
            </a:extLst>
          </p:cNvPr>
          <p:cNvSpPr/>
          <p:nvPr/>
        </p:nvSpPr>
        <p:spPr>
          <a:xfrm>
            <a:off x="538825" y="1409798"/>
            <a:ext cx="9240900" cy="5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it-IT" sz="2900" dirty="0">
                <a:latin typeface="Fira Sans"/>
                <a:ea typeface="Arial"/>
                <a:cs typeface="Arial"/>
                <a:sym typeface="Fira Sans"/>
              </a:rPr>
              <a:t>Cosa si intende per oggetti smart e IoT</a:t>
            </a:r>
            <a:br>
              <a:rPr lang="it-IT" sz="2900" dirty="0">
                <a:latin typeface="Fira Sans"/>
                <a:ea typeface="Arial"/>
                <a:cs typeface="Arial"/>
                <a:sym typeface="Fira Sans"/>
              </a:rPr>
            </a:br>
            <a:endParaRPr lang="it-IT" sz="2900" dirty="0">
              <a:latin typeface="Fira Sans"/>
              <a:ea typeface="Arial"/>
              <a:cs typeface="Arial"/>
              <a:sym typeface="Fira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it-IT" sz="2900" dirty="0">
                <a:latin typeface="Fira Sans"/>
                <a:ea typeface="Arial"/>
                <a:cs typeface="Arial"/>
                <a:sym typeface="Fira Sans"/>
              </a:rPr>
              <a:t>Differenza tra Edge e Cloud</a:t>
            </a:r>
          </a:p>
          <a:p>
            <a:pPr marL="457200" indent="-457200">
              <a:buSzPts val="3000"/>
              <a:buFont typeface="Arial" panose="020B0604020202020204" pitchFamily="34" charset="0"/>
              <a:buChar char="•"/>
            </a:pPr>
            <a:endParaRPr lang="it-IT" sz="2900" dirty="0">
              <a:latin typeface="Fira Sans"/>
              <a:ea typeface="Arial"/>
              <a:cs typeface="Arial"/>
              <a:sym typeface="Fira Sans"/>
            </a:endParaRPr>
          </a:p>
          <a:p>
            <a:pPr marL="457200" indent="-457200">
              <a:buSzPts val="3000"/>
              <a:buFont typeface="Arial" panose="020B0604020202020204" pitchFamily="34" charset="0"/>
              <a:buChar char="•"/>
            </a:pPr>
            <a:r>
              <a:rPr lang="it-IT" sz="2900" dirty="0">
                <a:latin typeface="Fira Sans"/>
                <a:ea typeface="Arial"/>
                <a:cs typeface="Arial"/>
                <a:sym typeface="Fira Sans"/>
              </a:rPr>
              <a:t>Differenza tra protocolli Web e IoT</a:t>
            </a:r>
            <a:br>
              <a:rPr lang="it-IT" sz="2900" dirty="0">
                <a:latin typeface="Fira Sans"/>
                <a:ea typeface="Arial"/>
                <a:cs typeface="Arial"/>
                <a:sym typeface="Fira Sans"/>
              </a:rPr>
            </a:br>
            <a:endParaRPr lang="it-IT" sz="2900" dirty="0">
              <a:latin typeface="Fira Sans"/>
              <a:ea typeface="Arial"/>
              <a:cs typeface="Arial"/>
              <a:sym typeface="Fira Sans"/>
            </a:endParaRPr>
          </a:p>
          <a:p>
            <a:pPr marL="457200" indent="-457200">
              <a:buSzPts val="3000"/>
              <a:buFont typeface="Arial" panose="020B0604020202020204" pitchFamily="34" charset="0"/>
              <a:buChar char="•"/>
            </a:pPr>
            <a:r>
              <a:rPr lang="it-IT" sz="2900" b="0" i="0" u="none" strike="noStrike" cap="none" dirty="0">
                <a:solidFill>
                  <a:srgbClr val="000000"/>
                </a:solidFill>
                <a:latin typeface="Fira Sans"/>
                <a:ea typeface="Arial"/>
                <a:cs typeface="Arial"/>
                <a:sym typeface="Fira Sans"/>
              </a:rPr>
              <a:t>Framework per sviluppo IoT/Edge</a:t>
            </a:r>
          </a:p>
          <a:p>
            <a:pPr marL="457200" indent="-457200">
              <a:buSzPts val="3000"/>
              <a:buFont typeface="Arial" panose="020B0604020202020204" pitchFamily="34" charset="0"/>
              <a:buChar char="•"/>
            </a:pPr>
            <a:endParaRPr lang="it-IT" sz="2900" dirty="0">
              <a:latin typeface="Fira Sans"/>
              <a:sym typeface="Fira Sans"/>
            </a:endParaRPr>
          </a:p>
          <a:p>
            <a:pPr>
              <a:buSzPts val="3000"/>
            </a:pPr>
            <a:endParaRPr lang="it-IT" sz="2900" b="0" i="0" u="none" strike="noStrike" cap="none" dirty="0">
              <a:solidFill>
                <a:srgbClr val="000000"/>
              </a:solidFill>
              <a:latin typeface="Fira Sans"/>
              <a:ea typeface="Arial"/>
              <a:cs typeface="Arial"/>
              <a:sym typeface="Fira Sans"/>
            </a:endParaRPr>
          </a:p>
          <a:p>
            <a:pPr>
              <a:buSzPts val="3000"/>
            </a:pPr>
            <a:endParaRPr lang="it-IT" sz="2900" b="0" i="0" u="none" strike="noStrike" cap="none" dirty="0">
              <a:solidFill>
                <a:srgbClr val="000000"/>
              </a:solidFill>
              <a:latin typeface="Fira Sans"/>
              <a:ea typeface="Arial"/>
              <a:cs typeface="Arial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81449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EDA0042E-2CC3-3C83-BE54-782567F5D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>
            <a:extLst>
              <a:ext uri="{FF2B5EF4-FFF2-40B4-BE49-F238E27FC236}">
                <a16:creationId xmlns:a16="http://schemas.microsoft.com/office/drawing/2014/main" id="{EE6B6E79-360F-7AF9-DD52-DB01D54A09FB}"/>
              </a:ext>
            </a:extLst>
          </p:cNvPr>
          <p:cNvSpPr/>
          <p:nvPr/>
        </p:nvSpPr>
        <p:spPr>
          <a:xfrm>
            <a:off x="787791" y="3779837"/>
            <a:ext cx="9083188" cy="371659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3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it-IT" sz="24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Le </a:t>
            </a:r>
            <a:r>
              <a:rPr lang="it-IT" sz="2400" b="1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piattaforme</a:t>
            </a:r>
            <a:r>
              <a:rPr lang="it-IT" sz="2400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IoT </a:t>
            </a: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collegano in </a:t>
            </a:r>
            <a:b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un’unica architettura i dispositivi </a:t>
            </a:r>
            <a:b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smart alle applicazioni</a:t>
            </a:r>
            <a:r>
              <a:rPr lang="it-IT" sz="24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it-IT" sz="24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</a:t>
            </a: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ono tipicamente </a:t>
            </a:r>
            <a:r>
              <a:rPr lang="it-IT" sz="2400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suite software</a:t>
            </a:r>
            <a:r>
              <a:rPr lang="it-IT" sz="24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br>
              <a:rPr lang="it-IT" sz="24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it-IT" sz="24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(</a:t>
            </a: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un insieme di programmi collegati </a:t>
            </a:r>
            <a:b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tra loro in un’unica soluzione) </a:t>
            </a:r>
            <a:b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che si possono installare in </a:t>
            </a:r>
            <a:b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locale (on-premise) o a cui accedere </a:t>
            </a:r>
            <a:b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su cloud </a:t>
            </a:r>
            <a:r>
              <a:rPr lang="it-IT" sz="24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 </a:t>
            </a: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(IoT Platform </a:t>
            </a:r>
            <a:r>
              <a:rPr lang="it-IT" sz="2400" b="0" i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as</a:t>
            </a: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a Service)</a:t>
            </a:r>
            <a:b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attraverso la connessione Internet.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it-IT" sz="2400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Esempi:</a:t>
            </a:r>
            <a:br>
              <a:rPr lang="it-IT" sz="24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it-IT" sz="24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Amazon Web Services EC2, Azure IoT, </a:t>
            </a:r>
            <a:br>
              <a:rPr lang="it-IT" sz="24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4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IBM Watson IoT, Google Cloud IoT, </a:t>
            </a:r>
            <a:br>
              <a:rPr lang="it-IT" sz="24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400" dirty="0" err="1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Fiware</a:t>
            </a:r>
            <a:r>
              <a:rPr lang="it-IT" sz="24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it-IT" sz="2400" dirty="0" err="1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Node</a:t>
            </a:r>
            <a:r>
              <a:rPr lang="it-IT" sz="24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-red</a:t>
            </a:r>
            <a:endParaRPr sz="32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16000" marR="0" lvl="0" indent="-124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Comic Sans M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16000" marR="0" lvl="0" indent="-124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Comic Sans M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16000" marR="0" lvl="0" indent="-124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Comic Sans M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16000" marR="0" lvl="0" indent="-124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Comic Sans M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16000" marR="0" lvl="0" indent="-124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Comic Sans M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Google Shape;294;p53">
            <a:extLst>
              <a:ext uri="{FF2B5EF4-FFF2-40B4-BE49-F238E27FC236}">
                <a16:creationId xmlns:a16="http://schemas.microsoft.com/office/drawing/2014/main" id="{36887995-96FF-51E3-4A80-ED7BCD0273F4}"/>
              </a:ext>
            </a:extLst>
          </p:cNvPr>
          <p:cNvSpPr/>
          <p:nvPr/>
        </p:nvSpPr>
        <p:spPr>
          <a:xfrm>
            <a:off x="483326" y="805567"/>
            <a:ext cx="9245086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400" b="1" dirty="0">
                <a:latin typeface="Fira Sans"/>
                <a:ea typeface="Fira Sans"/>
                <a:cs typeface="Fira Sans"/>
                <a:sym typeface="Fira Sans"/>
              </a:rPr>
              <a:t>Cosa sono le </a:t>
            </a:r>
            <a:r>
              <a:rPr lang="it-IT" sz="4400" b="1" dirty="0" err="1">
                <a:latin typeface="Fira Sans"/>
                <a:ea typeface="Fira Sans"/>
                <a:cs typeface="Fira Sans"/>
                <a:sym typeface="Fira Sans"/>
              </a:rPr>
              <a:t>p</a:t>
            </a:r>
            <a:r>
              <a:rPr lang="it-IT" sz="4400" b="1" i="0" u="none" strike="noStrike" cap="none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iattafome</a:t>
            </a:r>
            <a:r>
              <a:rPr lang="it-IT" sz="4400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IoT?</a:t>
            </a:r>
            <a:endParaRPr sz="440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" name="Immagine 3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BB0FE5D7-03D2-95D0-AFDE-D4A864DC7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45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294;p53">
            <a:extLst>
              <a:ext uri="{FF2B5EF4-FFF2-40B4-BE49-F238E27FC236}">
                <a16:creationId xmlns:a16="http://schemas.microsoft.com/office/drawing/2014/main" id="{59AF9F0A-D8DA-E6A4-7BEB-4864CD6BAF06}"/>
              </a:ext>
            </a:extLst>
          </p:cNvPr>
          <p:cNvSpPr/>
          <p:nvPr/>
        </p:nvSpPr>
        <p:spPr>
          <a:xfrm>
            <a:off x="16953" y="6261602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>
                <a:latin typeface="Fira Sans"/>
                <a:ea typeface="Fira Sans"/>
                <a:cs typeface="Fira Sans"/>
                <a:sym typeface="Fira Sans"/>
              </a:rPr>
              <a:t>Architettura Lambda</a:t>
            </a:r>
            <a:endParaRPr sz="18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294;p53">
            <a:extLst>
              <a:ext uri="{FF2B5EF4-FFF2-40B4-BE49-F238E27FC236}">
                <a16:creationId xmlns:a16="http://schemas.microsoft.com/office/drawing/2014/main" id="{D9851788-39E4-6FA3-16C8-4AD5E7A93E31}"/>
              </a:ext>
            </a:extLst>
          </p:cNvPr>
          <p:cNvSpPr/>
          <p:nvPr/>
        </p:nvSpPr>
        <p:spPr>
          <a:xfrm>
            <a:off x="504612" y="364121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>
                <a:latin typeface="Fira Sans"/>
                <a:ea typeface="Fira Sans"/>
                <a:cs typeface="Fira Sans"/>
                <a:sym typeface="Fira Sans"/>
              </a:rPr>
              <a:t>Come funziona una piattaforma IoT? </a:t>
            </a:r>
            <a:endParaRPr sz="1800" b="1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32A3C3B4-6C93-E0CE-9961-2E627660DC2E}"/>
              </a:ext>
            </a:extLst>
          </p:cNvPr>
          <p:cNvGrpSpPr/>
          <p:nvPr/>
        </p:nvGrpSpPr>
        <p:grpSpPr>
          <a:xfrm>
            <a:off x="315133" y="1677446"/>
            <a:ext cx="9748539" cy="5629799"/>
            <a:chOff x="315133" y="1677446"/>
            <a:chExt cx="9748539" cy="5629799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1BFF873E-833B-9A0B-5788-74B0172365D9}"/>
                </a:ext>
              </a:extLst>
            </p:cNvPr>
            <p:cNvGrpSpPr/>
            <p:nvPr/>
          </p:nvGrpSpPr>
          <p:grpSpPr>
            <a:xfrm>
              <a:off x="315133" y="1677446"/>
              <a:ext cx="9748539" cy="5629799"/>
              <a:chOff x="57182" y="1720293"/>
              <a:chExt cx="9748539" cy="5629799"/>
            </a:xfrm>
          </p:grpSpPr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50962C56-E036-DA99-F22A-76CC227C4828}"/>
                  </a:ext>
                </a:extLst>
              </p:cNvPr>
              <p:cNvSpPr/>
              <p:nvPr/>
            </p:nvSpPr>
            <p:spPr>
              <a:xfrm rot="5400000">
                <a:off x="340522" y="2535111"/>
                <a:ext cx="878293" cy="140336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" name="Elemento grafico 2" descr="Processore con riempimento a tinta unita">
                <a:extLst>
                  <a:ext uri="{FF2B5EF4-FFF2-40B4-BE49-F238E27FC236}">
                    <a16:creationId xmlns:a16="http://schemas.microsoft.com/office/drawing/2014/main" id="{7A212FBD-2C56-C42F-C067-AB3B61A3B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9885" y="2722449"/>
                <a:ext cx="970139" cy="970139"/>
              </a:xfrm>
              <a:prstGeom prst="rect">
                <a:avLst/>
              </a:prstGeom>
            </p:spPr>
          </p:pic>
          <p:sp>
            <p:nvSpPr>
              <p:cNvPr id="10" name="Ovale 9">
                <a:extLst>
                  <a:ext uri="{FF2B5EF4-FFF2-40B4-BE49-F238E27FC236}">
                    <a16:creationId xmlns:a16="http://schemas.microsoft.com/office/drawing/2014/main" id="{83D9C6DB-7D9A-BA2F-0292-0E6AEF3448FE}"/>
                  </a:ext>
                </a:extLst>
              </p:cNvPr>
              <p:cNvSpPr/>
              <p:nvPr/>
            </p:nvSpPr>
            <p:spPr>
              <a:xfrm>
                <a:off x="2752238" y="3841887"/>
                <a:ext cx="1218340" cy="11946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/>
              </a:p>
            </p:txBody>
          </p:sp>
          <p:pic>
            <p:nvPicPr>
              <p:cNvPr id="11" name="Elemento grafico 10" descr="Rete con riempimento a tinta unita">
                <a:extLst>
                  <a:ext uri="{FF2B5EF4-FFF2-40B4-BE49-F238E27FC236}">
                    <a16:creationId xmlns:a16="http://schemas.microsoft.com/office/drawing/2014/main" id="{26B8FAB7-4C9D-7AD3-CAE1-8D5824539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10474" y="3857971"/>
                <a:ext cx="1063680" cy="1063680"/>
              </a:xfrm>
              <a:prstGeom prst="rect">
                <a:avLst/>
              </a:prstGeom>
            </p:spPr>
          </p:pic>
          <p:sp>
            <p:nvSpPr>
              <p:cNvPr id="13" name="Freccia destra 12">
                <a:extLst>
                  <a:ext uri="{FF2B5EF4-FFF2-40B4-BE49-F238E27FC236}">
                    <a16:creationId xmlns:a16="http://schemas.microsoft.com/office/drawing/2014/main" id="{92462A8E-BC5C-820E-E8C0-E2F0926DCEC6}"/>
                  </a:ext>
                </a:extLst>
              </p:cNvPr>
              <p:cNvSpPr/>
              <p:nvPr/>
            </p:nvSpPr>
            <p:spPr>
              <a:xfrm>
                <a:off x="1585006" y="4034523"/>
                <a:ext cx="970140" cy="878292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/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A2643F67-8951-4B74-8861-2D87B7EA7DC3}"/>
                  </a:ext>
                </a:extLst>
              </p:cNvPr>
              <p:cNvSpPr/>
              <p:nvPr/>
            </p:nvSpPr>
            <p:spPr>
              <a:xfrm rot="5400000">
                <a:off x="319719" y="3757315"/>
                <a:ext cx="878293" cy="140336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/>
              </a:p>
            </p:txBody>
          </p:sp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EBBE2A1E-9DCD-90D4-B0AE-FEE993D5D9F6}"/>
                  </a:ext>
                </a:extLst>
              </p:cNvPr>
              <p:cNvSpPr/>
              <p:nvPr/>
            </p:nvSpPr>
            <p:spPr>
              <a:xfrm rot="5400000">
                <a:off x="356146" y="4962872"/>
                <a:ext cx="878293" cy="140336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/>
              </a:p>
            </p:txBody>
          </p:sp>
          <p:pic>
            <p:nvPicPr>
              <p:cNvPr id="23" name="Elemento grafico 22" descr="Processore con riempimento a tinta unita">
                <a:extLst>
                  <a:ext uri="{FF2B5EF4-FFF2-40B4-BE49-F238E27FC236}">
                    <a16:creationId xmlns:a16="http://schemas.microsoft.com/office/drawing/2014/main" id="{2D348C38-8394-45B0-A463-C5C18643C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7182" y="5166061"/>
                <a:ext cx="970139" cy="970139"/>
              </a:xfrm>
              <a:prstGeom prst="rect">
                <a:avLst/>
              </a:prstGeom>
            </p:spPr>
          </p:pic>
          <p:sp>
            <p:nvSpPr>
              <p:cNvPr id="24" name="Freccia destra 23">
                <a:extLst>
                  <a:ext uri="{FF2B5EF4-FFF2-40B4-BE49-F238E27FC236}">
                    <a16:creationId xmlns:a16="http://schemas.microsoft.com/office/drawing/2014/main" id="{28FCD898-9148-2497-7CC9-90110149AD2B}"/>
                  </a:ext>
                </a:extLst>
              </p:cNvPr>
              <p:cNvSpPr/>
              <p:nvPr/>
            </p:nvSpPr>
            <p:spPr>
              <a:xfrm>
                <a:off x="4107635" y="3993066"/>
                <a:ext cx="970140" cy="878292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A679C8F6-0F36-5E59-B4A5-A68BCECB9C1B}"/>
                  </a:ext>
                </a:extLst>
              </p:cNvPr>
              <p:cNvSpPr/>
              <p:nvPr/>
            </p:nvSpPr>
            <p:spPr>
              <a:xfrm>
                <a:off x="5249767" y="3834912"/>
                <a:ext cx="1218340" cy="11946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6" name="Elemento grafico 25" descr="Ingranaggi con riempimento a tinta unita">
                <a:extLst>
                  <a:ext uri="{FF2B5EF4-FFF2-40B4-BE49-F238E27FC236}">
                    <a16:creationId xmlns:a16="http://schemas.microsoft.com/office/drawing/2014/main" id="{AC094969-8DC4-099A-FDBD-5D5E56CBA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42113" y="3939248"/>
                <a:ext cx="1014851" cy="1014851"/>
              </a:xfrm>
              <a:prstGeom prst="rect">
                <a:avLst/>
              </a:prstGeom>
            </p:spPr>
          </p:pic>
          <p:pic>
            <p:nvPicPr>
              <p:cNvPr id="34" name="Elemento grafico 33" descr="Fulmine con riempimento a tinta unita">
                <a:extLst>
                  <a:ext uri="{FF2B5EF4-FFF2-40B4-BE49-F238E27FC236}">
                    <a16:creationId xmlns:a16="http://schemas.microsoft.com/office/drawing/2014/main" id="{6C5E8431-63C2-4C46-0E87-2D13C96FB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091073" y="2138078"/>
                <a:ext cx="1537863" cy="1537863"/>
              </a:xfrm>
              <a:prstGeom prst="rect">
                <a:avLst/>
              </a:prstGeom>
            </p:spPr>
          </p:pic>
          <p:pic>
            <p:nvPicPr>
              <p:cNvPr id="36" name="Elemento grafico 35" descr="Database con riempimento a tinta unita">
                <a:extLst>
                  <a:ext uri="{FF2B5EF4-FFF2-40B4-BE49-F238E27FC236}">
                    <a16:creationId xmlns:a16="http://schemas.microsoft.com/office/drawing/2014/main" id="{E9B580EE-054C-8DDB-804B-9581EF8BC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091073" y="5078602"/>
                <a:ext cx="1681323" cy="1681323"/>
              </a:xfrm>
              <a:prstGeom prst="rect">
                <a:avLst/>
              </a:prstGeom>
            </p:spPr>
          </p:pic>
          <p:sp>
            <p:nvSpPr>
              <p:cNvPr id="37" name="Freccia destra 36">
                <a:extLst>
                  <a:ext uri="{FF2B5EF4-FFF2-40B4-BE49-F238E27FC236}">
                    <a16:creationId xmlns:a16="http://schemas.microsoft.com/office/drawing/2014/main" id="{E7EF4626-F78A-1E41-805D-FBA418922E26}"/>
                  </a:ext>
                </a:extLst>
              </p:cNvPr>
              <p:cNvSpPr/>
              <p:nvPr/>
            </p:nvSpPr>
            <p:spPr>
              <a:xfrm rot="19770758">
                <a:off x="6410525" y="3051173"/>
                <a:ext cx="2054060" cy="87829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Freccia destra 37">
                <a:extLst>
                  <a:ext uri="{FF2B5EF4-FFF2-40B4-BE49-F238E27FC236}">
                    <a16:creationId xmlns:a16="http://schemas.microsoft.com/office/drawing/2014/main" id="{63C064DC-9F78-908B-FFB1-04F8F11870CB}"/>
                  </a:ext>
                </a:extLst>
              </p:cNvPr>
              <p:cNvSpPr/>
              <p:nvPr/>
            </p:nvSpPr>
            <p:spPr>
              <a:xfrm rot="1544909">
                <a:off x="6521755" y="4843505"/>
                <a:ext cx="1817416" cy="878292"/>
              </a:xfrm>
              <a:prstGeom prst="rightArrow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/>
              </a:p>
            </p:txBody>
          </p:sp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D97D5C77-D059-E6B1-0B0D-968ECE09ABAA}"/>
                  </a:ext>
                </a:extLst>
              </p:cNvPr>
              <p:cNvSpPr txBox="1"/>
              <p:nvPr/>
            </p:nvSpPr>
            <p:spPr>
              <a:xfrm>
                <a:off x="2555146" y="3294318"/>
                <a:ext cx="14847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/>
                  <a:t>BROKER</a:t>
                </a:r>
              </a:p>
            </p:txBody>
          </p:sp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157B64A0-0A1F-008D-4236-A4E887C384E2}"/>
                  </a:ext>
                </a:extLst>
              </p:cNvPr>
              <p:cNvSpPr txBox="1"/>
              <p:nvPr/>
            </p:nvSpPr>
            <p:spPr>
              <a:xfrm>
                <a:off x="230515" y="2058833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/>
                  <a:t>EDGE</a:t>
                </a:r>
              </a:p>
            </p:txBody>
          </p:sp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8AAD7587-177B-7825-4748-77CC5B870CF0}"/>
                  </a:ext>
                </a:extLst>
              </p:cNvPr>
              <p:cNvSpPr txBox="1"/>
              <p:nvPr/>
            </p:nvSpPr>
            <p:spPr>
              <a:xfrm>
                <a:off x="4656600" y="2936996"/>
                <a:ext cx="215155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2400"/>
                  <a:t>STREAM</a:t>
                </a:r>
                <a:br>
                  <a:rPr lang="it-IT" sz="2400"/>
                </a:br>
                <a:r>
                  <a:rPr lang="it-IT" sz="2400"/>
                  <a:t>PROCESSOR</a:t>
                </a:r>
              </a:p>
            </p:txBody>
          </p:sp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AD9E3774-91EB-1461-669B-1BC66ED7C303}"/>
                  </a:ext>
                </a:extLst>
              </p:cNvPr>
              <p:cNvSpPr txBox="1"/>
              <p:nvPr/>
            </p:nvSpPr>
            <p:spPr>
              <a:xfrm>
                <a:off x="8091073" y="1720293"/>
                <a:ext cx="14712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400"/>
                  <a:t>ACTION</a:t>
                </a:r>
              </a:p>
            </p:txBody>
          </p:sp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50DCE8E0-6F97-C190-E046-AC5A47112041}"/>
                  </a:ext>
                </a:extLst>
              </p:cNvPr>
              <p:cNvSpPr txBox="1"/>
              <p:nvPr/>
            </p:nvSpPr>
            <p:spPr>
              <a:xfrm>
                <a:off x="8124398" y="6888427"/>
                <a:ext cx="16813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400"/>
                  <a:t>STORAGE</a:t>
                </a:r>
              </a:p>
            </p:txBody>
          </p:sp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86F88165-184A-B962-EA74-B74661AA5C3D}"/>
                  </a:ext>
                </a:extLst>
              </p:cNvPr>
              <p:cNvSpPr txBox="1"/>
              <p:nvPr/>
            </p:nvSpPr>
            <p:spPr>
              <a:xfrm>
                <a:off x="6468107" y="5657458"/>
                <a:ext cx="168132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400" i="1"/>
                  <a:t>COLD PATH</a:t>
                </a:r>
              </a:p>
            </p:txBody>
          </p:sp>
          <p:sp>
            <p:nvSpPr>
              <p:cNvPr id="46" name="CasellaDiTesto 45">
                <a:extLst>
                  <a:ext uri="{FF2B5EF4-FFF2-40B4-BE49-F238E27FC236}">
                    <a16:creationId xmlns:a16="http://schemas.microsoft.com/office/drawing/2014/main" id="{AD5B47EF-76D2-F66D-F476-A889D35103CE}"/>
                  </a:ext>
                </a:extLst>
              </p:cNvPr>
              <p:cNvSpPr txBox="1"/>
              <p:nvPr/>
            </p:nvSpPr>
            <p:spPr>
              <a:xfrm>
                <a:off x="6664691" y="2271903"/>
                <a:ext cx="168132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400" i="1"/>
                  <a:t>HOT PATH</a:t>
                </a:r>
              </a:p>
            </p:txBody>
          </p:sp>
        </p:grpSp>
        <p:pic>
          <p:nvPicPr>
            <p:cNvPr id="6" name="Elemento grafico 5" descr="Processore con riempimento a tinta unita">
              <a:extLst>
                <a:ext uri="{FF2B5EF4-FFF2-40B4-BE49-F238E27FC236}">
                  <a16:creationId xmlns:a16="http://schemas.microsoft.com/office/drawing/2014/main" id="{70EFA5E9-EFC4-A057-15BB-D87A92919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20" y="3918756"/>
              <a:ext cx="970139" cy="970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602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294;p53">
            <a:extLst>
              <a:ext uri="{FF2B5EF4-FFF2-40B4-BE49-F238E27FC236}">
                <a16:creationId xmlns:a16="http://schemas.microsoft.com/office/drawing/2014/main" id="{59AF9F0A-D8DA-E6A4-7BEB-4864CD6BAF06}"/>
              </a:ext>
            </a:extLst>
          </p:cNvPr>
          <p:cNvSpPr/>
          <p:nvPr/>
        </p:nvSpPr>
        <p:spPr>
          <a:xfrm>
            <a:off x="350053" y="603231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3600" b="1">
                <a:latin typeface="Fira Sans"/>
                <a:ea typeface="Fira Sans"/>
                <a:cs typeface="Fira Sans"/>
                <a:sym typeface="Fira Sans"/>
              </a:rPr>
              <a:t>Come funziona l’Edge Computing?</a:t>
            </a:r>
            <a:endParaRPr sz="16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3C696DAA-3A67-B200-7564-BAACE454FB5C}"/>
              </a:ext>
            </a:extLst>
          </p:cNvPr>
          <p:cNvGrpSpPr/>
          <p:nvPr/>
        </p:nvGrpSpPr>
        <p:grpSpPr>
          <a:xfrm>
            <a:off x="638020" y="2495039"/>
            <a:ext cx="8804584" cy="3827510"/>
            <a:chOff x="350350" y="2589168"/>
            <a:chExt cx="8804584" cy="3827510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830512FB-BB11-D750-1569-F57E86DD676C}"/>
                </a:ext>
              </a:extLst>
            </p:cNvPr>
            <p:cNvSpPr txBox="1"/>
            <p:nvPr/>
          </p:nvSpPr>
          <p:spPr>
            <a:xfrm>
              <a:off x="350350" y="4347251"/>
              <a:ext cx="21872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400"/>
                <a:t>Sensore</a:t>
              </a:r>
              <a:br>
                <a:rPr lang="it-IT" sz="2400"/>
              </a:br>
              <a:endParaRPr lang="it-IT" sz="2400"/>
            </a:p>
          </p:txBody>
        </p: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A03A8547-C68E-AA94-76F7-3D8AC0B34918}"/>
                </a:ext>
              </a:extLst>
            </p:cNvPr>
            <p:cNvGrpSpPr/>
            <p:nvPr/>
          </p:nvGrpSpPr>
          <p:grpSpPr>
            <a:xfrm>
              <a:off x="616572" y="2589168"/>
              <a:ext cx="8538362" cy="3827510"/>
              <a:chOff x="613220" y="3006027"/>
              <a:chExt cx="8538362" cy="3827510"/>
            </a:xfrm>
          </p:grpSpPr>
          <p:pic>
            <p:nvPicPr>
              <p:cNvPr id="30" name="Elemento grafico 29" descr="Termometro con riempimento a tinta unita">
                <a:extLst>
                  <a:ext uri="{FF2B5EF4-FFF2-40B4-BE49-F238E27FC236}">
                    <a16:creationId xmlns:a16="http://schemas.microsoft.com/office/drawing/2014/main" id="{0B7E8C2F-8070-C6E2-587B-5CE958D88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13220" y="3648071"/>
                <a:ext cx="970139" cy="970139"/>
              </a:xfrm>
              <a:prstGeom prst="rect">
                <a:avLst/>
              </a:prstGeom>
            </p:spPr>
          </p:pic>
          <p:grpSp>
            <p:nvGrpSpPr>
              <p:cNvPr id="9" name="Gruppo 8">
                <a:extLst>
                  <a:ext uri="{FF2B5EF4-FFF2-40B4-BE49-F238E27FC236}">
                    <a16:creationId xmlns:a16="http://schemas.microsoft.com/office/drawing/2014/main" id="{F45B2DE2-CD82-A5A4-450B-85D750D04E3A}"/>
                  </a:ext>
                </a:extLst>
              </p:cNvPr>
              <p:cNvGrpSpPr/>
              <p:nvPr/>
            </p:nvGrpSpPr>
            <p:grpSpPr>
              <a:xfrm>
                <a:off x="1583359" y="3006027"/>
                <a:ext cx="7568223" cy="3827510"/>
                <a:chOff x="1466361" y="3094444"/>
                <a:chExt cx="7568223" cy="3827510"/>
              </a:xfrm>
            </p:grpSpPr>
            <p:sp>
              <p:nvSpPr>
                <p:cNvPr id="10" name="Ovale 9">
                  <a:extLst>
                    <a:ext uri="{FF2B5EF4-FFF2-40B4-BE49-F238E27FC236}">
                      <a16:creationId xmlns:a16="http://schemas.microsoft.com/office/drawing/2014/main" id="{83D9C6DB-7D9A-BA2F-0292-0E6AEF3448FE}"/>
                    </a:ext>
                  </a:extLst>
                </p:cNvPr>
                <p:cNvSpPr/>
                <p:nvPr/>
              </p:nvSpPr>
              <p:spPr>
                <a:xfrm>
                  <a:off x="7816244" y="3696486"/>
                  <a:ext cx="1218340" cy="11946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100" b="1"/>
                </a:p>
              </p:txBody>
            </p:sp>
            <p:pic>
              <p:nvPicPr>
                <p:cNvPr id="11" name="Elemento grafico 10" descr="Rete con riempimento a tinta unita">
                  <a:extLst>
                    <a:ext uri="{FF2B5EF4-FFF2-40B4-BE49-F238E27FC236}">
                      <a16:creationId xmlns:a16="http://schemas.microsoft.com/office/drawing/2014/main" id="{26B8FAB7-4C9D-7AD3-CAE1-8D5824539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74480" y="3712570"/>
                  <a:ext cx="1063680" cy="1063680"/>
                </a:xfrm>
                <a:prstGeom prst="rect">
                  <a:avLst/>
                </a:prstGeom>
              </p:spPr>
            </p:pic>
            <p:sp>
              <p:nvSpPr>
                <p:cNvPr id="13" name="Freccia destra 12">
                  <a:extLst>
                    <a:ext uri="{FF2B5EF4-FFF2-40B4-BE49-F238E27FC236}">
                      <a16:creationId xmlns:a16="http://schemas.microsoft.com/office/drawing/2014/main" id="{92462A8E-BC5C-820E-E8C0-E2F0926DCEC6}"/>
                    </a:ext>
                  </a:extLst>
                </p:cNvPr>
                <p:cNvSpPr/>
                <p:nvPr/>
              </p:nvSpPr>
              <p:spPr>
                <a:xfrm>
                  <a:off x="6348492" y="3739002"/>
                  <a:ext cx="1218339" cy="878292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100" b="1"/>
                </a:p>
              </p:txBody>
            </p:sp>
            <p:sp>
              <p:nvSpPr>
                <p:cNvPr id="20" name="Rettangolo 19">
                  <a:extLst>
                    <a:ext uri="{FF2B5EF4-FFF2-40B4-BE49-F238E27FC236}">
                      <a16:creationId xmlns:a16="http://schemas.microsoft.com/office/drawing/2014/main" id="{A2643F67-8951-4B74-8861-2D87B7EA7DC3}"/>
                    </a:ext>
                  </a:extLst>
                </p:cNvPr>
                <p:cNvSpPr/>
                <p:nvPr/>
              </p:nvSpPr>
              <p:spPr>
                <a:xfrm rot="5400000">
                  <a:off x="3483042" y="2370161"/>
                  <a:ext cx="1460497" cy="319935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100" b="1"/>
                </a:p>
              </p:txBody>
            </p:sp>
            <p:pic>
              <p:nvPicPr>
                <p:cNvPr id="21" name="Elemento grafico 20" descr="Processore con riempimento a tinta unita">
                  <a:extLst>
                    <a:ext uri="{FF2B5EF4-FFF2-40B4-BE49-F238E27FC236}">
                      <a16:creationId xmlns:a16="http://schemas.microsoft.com/office/drawing/2014/main" id="{21B7BA13-C95F-6C0F-7191-1DF4AFB00B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5452" y="3249929"/>
                  <a:ext cx="1284837" cy="1284837"/>
                </a:xfrm>
                <a:prstGeom prst="rect">
                  <a:avLst/>
                </a:prstGeom>
              </p:spPr>
            </p:pic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D97D5C77-D059-E6B1-0B0D-968ECE09ABAA}"/>
                    </a:ext>
                  </a:extLst>
                </p:cNvPr>
                <p:cNvSpPr txBox="1"/>
                <p:nvPr/>
              </p:nvSpPr>
              <p:spPr>
                <a:xfrm>
                  <a:off x="7683063" y="3094444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800"/>
                    <a:t>BROKER</a:t>
                  </a:r>
                </a:p>
              </p:txBody>
            </p:sp>
            <p:sp>
              <p:nvSpPr>
                <p:cNvPr id="40" name="CasellaDiTesto 39">
                  <a:extLst>
                    <a:ext uri="{FF2B5EF4-FFF2-40B4-BE49-F238E27FC236}">
                      <a16:creationId xmlns:a16="http://schemas.microsoft.com/office/drawing/2014/main" id="{157B64A0-0A1F-008D-4236-A4E887C384E2}"/>
                    </a:ext>
                  </a:extLst>
                </p:cNvPr>
                <p:cNvSpPr txBox="1"/>
                <p:nvPr/>
              </p:nvSpPr>
              <p:spPr>
                <a:xfrm>
                  <a:off x="4767372" y="4785522"/>
                  <a:ext cx="9925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800"/>
                    <a:t>Modello</a:t>
                  </a:r>
                </a:p>
              </p:txBody>
            </p:sp>
            <p:sp>
              <p:nvSpPr>
                <p:cNvPr id="4" name="Ovale 3">
                  <a:extLst>
                    <a:ext uri="{FF2B5EF4-FFF2-40B4-BE49-F238E27FC236}">
                      <a16:creationId xmlns:a16="http://schemas.microsoft.com/office/drawing/2014/main" id="{D8A4E341-1AF4-177A-6A13-DABCB31588B4}"/>
                    </a:ext>
                  </a:extLst>
                </p:cNvPr>
                <p:cNvSpPr/>
                <p:nvPr/>
              </p:nvSpPr>
              <p:spPr>
                <a:xfrm>
                  <a:off x="4767372" y="3672671"/>
                  <a:ext cx="970140" cy="92094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100"/>
                </a:p>
              </p:txBody>
            </p:sp>
            <p:pic>
              <p:nvPicPr>
                <p:cNvPr id="5" name="Elemento grafico 4" descr="Emisfero sinistro del cervello con riempimento a tinta unita">
                  <a:extLst>
                    <a:ext uri="{FF2B5EF4-FFF2-40B4-BE49-F238E27FC236}">
                      <a16:creationId xmlns:a16="http://schemas.microsoft.com/office/drawing/2014/main" id="{51761D54-9537-64FA-53AE-0AD50C3083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45220" y="3716756"/>
                  <a:ext cx="859439" cy="832771"/>
                </a:xfrm>
                <a:prstGeom prst="rect">
                  <a:avLst/>
                </a:prstGeom>
              </p:spPr>
            </p:pic>
            <p:sp>
              <p:nvSpPr>
                <p:cNvPr id="18" name="Freccia bidirezionale orizzontale 17">
                  <a:extLst>
                    <a:ext uri="{FF2B5EF4-FFF2-40B4-BE49-F238E27FC236}">
                      <a16:creationId xmlns:a16="http://schemas.microsoft.com/office/drawing/2014/main" id="{7EB87587-4451-3AAD-B422-AD1494D0BE78}"/>
                    </a:ext>
                  </a:extLst>
                </p:cNvPr>
                <p:cNvSpPr/>
                <p:nvPr/>
              </p:nvSpPr>
              <p:spPr>
                <a:xfrm>
                  <a:off x="1466361" y="3954439"/>
                  <a:ext cx="1050826" cy="507938"/>
                </a:xfrm>
                <a:prstGeom prst="left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100"/>
                </a:p>
              </p:txBody>
            </p:sp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5E4BB6FD-92ED-F4FB-6432-15B030004C73}"/>
                    </a:ext>
                  </a:extLst>
                </p:cNvPr>
                <p:cNvSpPr txBox="1"/>
                <p:nvPr/>
              </p:nvSpPr>
              <p:spPr>
                <a:xfrm>
                  <a:off x="2279774" y="4774619"/>
                  <a:ext cx="21872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1800"/>
                    <a:t>Task predittivo</a:t>
                  </a:r>
                </a:p>
              </p:txBody>
            </p:sp>
            <p:sp>
              <p:nvSpPr>
                <p:cNvPr id="28" name="Ovale 27">
                  <a:extLst>
                    <a:ext uri="{FF2B5EF4-FFF2-40B4-BE49-F238E27FC236}">
                      <a16:creationId xmlns:a16="http://schemas.microsoft.com/office/drawing/2014/main" id="{BE3DC468-67BF-F626-0486-6086902CC8BA}"/>
                    </a:ext>
                  </a:extLst>
                </p:cNvPr>
                <p:cNvSpPr/>
                <p:nvPr/>
              </p:nvSpPr>
              <p:spPr>
                <a:xfrm>
                  <a:off x="2683282" y="3696486"/>
                  <a:ext cx="907366" cy="92094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100"/>
                </a:p>
              </p:txBody>
            </p:sp>
            <p:pic>
              <p:nvPicPr>
                <p:cNvPr id="29" name="Elemento grafico 28" descr="Binocolo con riempimento a tinta unita">
                  <a:extLst>
                    <a:ext uri="{FF2B5EF4-FFF2-40B4-BE49-F238E27FC236}">
                      <a16:creationId xmlns:a16="http://schemas.microsoft.com/office/drawing/2014/main" id="{49AAF3A0-276E-FC36-FFBC-3CB96BBA61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7369" y="3731519"/>
                  <a:ext cx="803247" cy="803247"/>
                </a:xfrm>
                <a:prstGeom prst="rect">
                  <a:avLst/>
                </a:prstGeom>
              </p:spPr>
            </p:pic>
            <p:sp>
              <p:nvSpPr>
                <p:cNvPr id="32" name="Freccia destra 31">
                  <a:extLst>
                    <a:ext uri="{FF2B5EF4-FFF2-40B4-BE49-F238E27FC236}">
                      <a16:creationId xmlns:a16="http://schemas.microsoft.com/office/drawing/2014/main" id="{EB94A72A-B90E-1D10-5B3B-1BDD93A45B5B}"/>
                    </a:ext>
                  </a:extLst>
                </p:cNvPr>
                <p:cNvSpPr/>
                <p:nvPr/>
              </p:nvSpPr>
              <p:spPr>
                <a:xfrm rot="10800000">
                  <a:off x="3621404" y="4045068"/>
                  <a:ext cx="1065936" cy="567624"/>
                </a:xfrm>
                <a:prstGeom prst="rightArrow">
                  <a:avLst>
                    <a:gd name="adj1" fmla="val 54603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100"/>
                </a:p>
              </p:txBody>
            </p:sp>
            <p:sp>
              <p:nvSpPr>
                <p:cNvPr id="2" name="CasellaDiTesto 1">
                  <a:extLst>
                    <a:ext uri="{FF2B5EF4-FFF2-40B4-BE49-F238E27FC236}">
                      <a16:creationId xmlns:a16="http://schemas.microsoft.com/office/drawing/2014/main" id="{D90F0D16-CF3C-FF7F-C260-46FBF17B765B}"/>
                    </a:ext>
                  </a:extLst>
                </p:cNvPr>
                <p:cNvSpPr txBox="1"/>
                <p:nvPr/>
              </p:nvSpPr>
              <p:spPr>
                <a:xfrm>
                  <a:off x="2309390" y="5721625"/>
                  <a:ext cx="2121093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1800"/>
                    <a:t>Regressione</a:t>
                  </a:r>
                </a:p>
                <a:p>
                  <a:r>
                    <a:rPr lang="it-IT" sz="1800"/>
                    <a:t>Reti neurali</a:t>
                  </a:r>
                </a:p>
                <a:p>
                  <a:r>
                    <a:rPr lang="it-IT" sz="1800"/>
                    <a:t>Alberi di decisione </a:t>
                  </a:r>
                </a:p>
                <a:p>
                  <a:r>
                    <a:rPr lang="it-IT" sz="1800" err="1"/>
                    <a:t>ecc</a:t>
                  </a:r>
                  <a:endParaRPr lang="it-IT" sz="1800"/>
                </a:p>
              </p:txBody>
            </p:sp>
            <p:pic>
              <p:nvPicPr>
                <p:cNvPr id="7" name="Elemento grafico 6" descr="Testa con ingranaggi con riempimento a tinta unita">
                  <a:extLst>
                    <a:ext uri="{FF2B5EF4-FFF2-40B4-BE49-F238E27FC236}">
                      <a16:creationId xmlns:a16="http://schemas.microsoft.com/office/drawing/2014/main" id="{7845AE7D-5C11-E7FA-B44F-E0CB9196BF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85211" y="579782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8" name="Freccia giù 7">
                  <a:extLst>
                    <a:ext uri="{FF2B5EF4-FFF2-40B4-BE49-F238E27FC236}">
                      <a16:creationId xmlns:a16="http://schemas.microsoft.com/office/drawing/2014/main" id="{FF32A28B-CED1-CC67-2B79-1D9330A03252}"/>
                    </a:ext>
                  </a:extLst>
                </p:cNvPr>
                <p:cNvSpPr/>
                <p:nvPr/>
              </p:nvSpPr>
              <p:spPr>
                <a:xfrm rot="1066064">
                  <a:off x="3074319" y="5250601"/>
                  <a:ext cx="349624" cy="55329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1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05573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526D2C1B-99B5-5B46-FD99-81A6C7644029}"/>
              </a:ext>
            </a:extLst>
          </p:cNvPr>
          <p:cNvCxnSpPr/>
          <p:nvPr/>
        </p:nvCxnSpPr>
        <p:spPr>
          <a:xfrm>
            <a:off x="2521148" y="1123255"/>
            <a:ext cx="0" cy="5355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0A1F04C0-A26E-573F-E0FB-BCB8A78CD999}"/>
              </a:ext>
            </a:extLst>
          </p:cNvPr>
          <p:cNvCxnSpPr/>
          <p:nvPr/>
        </p:nvCxnSpPr>
        <p:spPr>
          <a:xfrm>
            <a:off x="5039320" y="1123255"/>
            <a:ext cx="0" cy="5355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BBBFBE5-F694-E8BE-6E6B-304888A214D3}"/>
              </a:ext>
            </a:extLst>
          </p:cNvPr>
          <p:cNvSpPr txBox="1"/>
          <p:nvPr/>
        </p:nvSpPr>
        <p:spPr>
          <a:xfrm>
            <a:off x="321887" y="5069653"/>
            <a:ext cx="94348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La smart camera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applica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deep learning  ai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singoli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frame. </a:t>
            </a:r>
            <a:b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Trasmette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poi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dati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strutturati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con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identificatori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ed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etichette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degli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oggetti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classificati</a:t>
            </a:r>
            <a:b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questo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modo le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immagini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non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vengono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trasmesse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ne </a:t>
            </a:r>
            <a:r>
              <a:rPr lang="en-US" sz="20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memorizzate</a:t>
            </a:r>
            <a:r>
              <a:rPr lang="en-US" sz="20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b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294;p53">
            <a:extLst>
              <a:ext uri="{FF2B5EF4-FFF2-40B4-BE49-F238E27FC236}">
                <a16:creationId xmlns:a16="http://schemas.microsoft.com/office/drawing/2014/main" id="{20DEC6B5-8C94-8BD7-3C77-1EE3C03B9B3F}"/>
              </a:ext>
            </a:extLst>
          </p:cNvPr>
          <p:cNvSpPr/>
          <p:nvPr/>
        </p:nvSpPr>
        <p:spPr>
          <a:xfrm>
            <a:off x="403429" y="359140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>
                <a:latin typeface="Fira Sans"/>
                <a:ea typeface="Fira Sans"/>
                <a:cs typeface="Fira Sans"/>
                <a:sym typeface="Fira Sans"/>
              </a:rPr>
              <a:t>Come funziona l’AI on the Edge?</a:t>
            </a:r>
            <a:endParaRPr sz="18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BB14B300-564B-199D-ECB0-9277DC172CE1}"/>
              </a:ext>
            </a:extLst>
          </p:cNvPr>
          <p:cNvGrpSpPr/>
          <p:nvPr/>
        </p:nvGrpSpPr>
        <p:grpSpPr>
          <a:xfrm>
            <a:off x="200404" y="1169751"/>
            <a:ext cx="9677832" cy="3264752"/>
            <a:chOff x="200403" y="1182787"/>
            <a:chExt cx="9677832" cy="3264752"/>
          </a:xfrm>
        </p:grpSpPr>
        <p:pic>
          <p:nvPicPr>
            <p:cNvPr id="11" name="Immagine 10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C6945E59-6FE0-598C-851D-214B68BE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4117" y="1182787"/>
              <a:ext cx="1389258" cy="416718"/>
            </a:xfrm>
            <a:prstGeom prst="rect">
              <a:avLst/>
            </a:prstGeom>
          </p:spPr>
        </p:pic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9ABEB702-2F61-DA30-875D-D3AA3A9E0231}"/>
                </a:ext>
              </a:extLst>
            </p:cNvPr>
            <p:cNvSpPr/>
            <p:nvPr/>
          </p:nvSpPr>
          <p:spPr>
            <a:xfrm>
              <a:off x="200403" y="1671419"/>
              <a:ext cx="1775671" cy="2711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6" name="Immagine 15" descr="Immagine che contiene elettronica, Componente elettrico, Componente di circuito, Ingegneria elettronica&#10;&#10;Descrizione generata automaticamente">
              <a:extLst>
                <a:ext uri="{FF2B5EF4-FFF2-40B4-BE49-F238E27FC236}">
                  <a16:creationId xmlns:a16="http://schemas.microsoft.com/office/drawing/2014/main" id="{1F8483A3-64CB-51DF-5DCA-5F62188E2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4814" y="3134378"/>
              <a:ext cx="1760537" cy="1313161"/>
            </a:xfrm>
            <a:prstGeom prst="rect">
              <a:avLst/>
            </a:prstGeom>
          </p:spPr>
        </p:pic>
        <p:pic>
          <p:nvPicPr>
            <p:cNvPr id="6" name="Elemento grafico 5" descr="Telecamera di sicurezza con riempimento a tinta unita">
              <a:extLst>
                <a:ext uri="{FF2B5EF4-FFF2-40B4-BE49-F238E27FC236}">
                  <a16:creationId xmlns:a16="http://schemas.microsoft.com/office/drawing/2014/main" id="{B7525300-4584-967D-312E-1F67FDDEF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800600" y="2377674"/>
              <a:ext cx="1175474" cy="1111089"/>
            </a:xfrm>
            <a:prstGeom prst="rect">
              <a:avLst/>
            </a:prstGeom>
          </p:spPr>
        </p:pic>
        <p:pic>
          <p:nvPicPr>
            <p:cNvPr id="13" name="Immagine 12" descr="Immagine che contiene pianta, foglia, erba, aria aperta&#10;&#10;Descrizione generata automaticamente">
              <a:extLst>
                <a:ext uri="{FF2B5EF4-FFF2-40B4-BE49-F238E27FC236}">
                  <a16:creationId xmlns:a16="http://schemas.microsoft.com/office/drawing/2014/main" id="{16883C78-E64E-773D-104C-C9C35007D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1405" y="2155361"/>
              <a:ext cx="2180795" cy="1635597"/>
            </a:xfrm>
            <a:prstGeom prst="rect">
              <a:avLst/>
            </a:prstGeom>
          </p:spPr>
        </p:pic>
        <p:pic>
          <p:nvPicPr>
            <p:cNvPr id="23" name="Elemento grafico 22" descr="Pianta con radici con riempimento a tinta unita">
              <a:extLst>
                <a:ext uri="{FF2B5EF4-FFF2-40B4-BE49-F238E27FC236}">
                  <a16:creationId xmlns:a16="http://schemas.microsoft.com/office/drawing/2014/main" id="{BE0AFCAF-E79B-9F19-279A-4D2F61CCA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0403" y="3087157"/>
              <a:ext cx="955058" cy="955058"/>
            </a:xfrm>
            <a:prstGeom prst="rect">
              <a:avLst/>
            </a:prstGeom>
          </p:spPr>
        </p:pic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A05877B5-0B04-FEAA-E5FC-20591E72025F}"/>
                </a:ext>
              </a:extLst>
            </p:cNvPr>
            <p:cNvSpPr/>
            <p:nvPr/>
          </p:nvSpPr>
          <p:spPr>
            <a:xfrm>
              <a:off x="5659951" y="2513596"/>
              <a:ext cx="1238223" cy="119584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5" name="Elemento grafico 34" descr="Diagramma di rete contorno">
              <a:extLst>
                <a:ext uri="{FF2B5EF4-FFF2-40B4-BE49-F238E27FC236}">
                  <a16:creationId xmlns:a16="http://schemas.microsoft.com/office/drawing/2014/main" id="{2D6C64C8-AB5B-21A2-4ADF-E8E637B2D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25780" y="2011619"/>
              <a:ext cx="914400" cy="914400"/>
            </a:xfrm>
            <a:prstGeom prst="rect">
              <a:avLst/>
            </a:prstGeom>
          </p:spPr>
        </p:pic>
        <p:pic>
          <p:nvPicPr>
            <p:cNvPr id="39" name="Elemento grafico 38" descr="Diagramma di rete contorno">
              <a:extLst>
                <a:ext uri="{FF2B5EF4-FFF2-40B4-BE49-F238E27FC236}">
                  <a16:creationId xmlns:a16="http://schemas.microsoft.com/office/drawing/2014/main" id="{A413D571-9169-F41B-BF1B-ACEB8E712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3359389" y="2142275"/>
              <a:ext cx="882643" cy="1082807"/>
            </a:xfrm>
            <a:prstGeom prst="rect">
              <a:avLst/>
            </a:prstGeom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A8BD4533-DCEA-55A9-43E3-1039C73C2298}"/>
                </a:ext>
              </a:extLst>
            </p:cNvPr>
            <p:cNvSpPr txBox="1"/>
            <p:nvPr/>
          </p:nvSpPr>
          <p:spPr>
            <a:xfrm>
              <a:off x="7419725" y="2169104"/>
              <a:ext cx="2361433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/>
              <a:r>
                <a:rPr lang="en-US" err="1">
                  <a:latin typeface="Calibri" panose="020F0502020204030204" pitchFamily="34" charset="0"/>
                </a:rPr>
                <a:t>Messaggio</a:t>
              </a:r>
              <a:r>
                <a:rPr lang="en-US">
                  <a:latin typeface="Calibri" panose="020F0502020204030204" pitchFamily="34" charset="0"/>
                </a:rPr>
                <a:t> JSON:</a:t>
              </a:r>
              <a:br>
                <a:rPr lang="en-US">
                  <a:latin typeface="Calibri" panose="020F0502020204030204" pitchFamily="34" charset="0"/>
                </a:rPr>
              </a:br>
              <a:endParaRPr lang="en-US">
                <a:latin typeface="Calibri" panose="020F0502020204030204" pitchFamily="34" charset="0"/>
              </a:endParaRPr>
            </a:p>
            <a:p>
              <a:pPr rtl="0"/>
              <a:r>
                <a:rPr lang="en-US">
                  <a:latin typeface="Calibri" panose="020F0502020204030204" pitchFamily="34" charset="0"/>
                </a:rPr>
                <a:t>{ </a:t>
              </a:r>
              <a:r>
                <a:rPr lang="en-US">
                  <a:solidFill>
                    <a:srgbClr val="A31515"/>
                  </a:solidFill>
                  <a:latin typeface="Menlo" panose="020B0609030804020204" pitchFamily="49" charset="0"/>
                </a:rPr>
                <a:t>”ID_PIANTA"</a:t>
              </a:r>
              <a:r>
                <a:rPr lang="en-US">
                  <a:latin typeface="Menlo" panose="020B0609030804020204" pitchFamily="49" charset="0"/>
                </a:rPr>
                <a:t>:</a:t>
              </a:r>
              <a:r>
                <a:rPr lang="en-US">
                  <a:solidFill>
                    <a:srgbClr val="A31515"/>
                  </a:solidFill>
                  <a:latin typeface="Menlo" panose="020B0609030804020204" pitchFamily="49" charset="0"/>
                </a:rPr>
                <a:t>“163"</a:t>
              </a:r>
              <a:r>
                <a:rPr lang="en-US">
                  <a:latin typeface="Menlo" panose="020B0609030804020204" pitchFamily="49" charset="0"/>
                </a:rPr>
                <a:t>,</a:t>
              </a:r>
              <a:br>
                <a:rPr lang="en-US">
                  <a:latin typeface="Menlo" panose="020B0609030804020204" pitchFamily="49" charset="0"/>
                </a:rPr>
              </a:br>
              <a:r>
                <a:rPr lang="en-US">
                  <a:latin typeface="Menlo" panose="020B0609030804020204" pitchFamily="49" charset="0"/>
                </a:rPr>
                <a:t> ”TIPO”:”GERANIO”,</a:t>
              </a:r>
              <a:br>
                <a:rPr lang="en-US">
                  <a:latin typeface="Menlo" panose="020B0609030804020204" pitchFamily="49" charset="0"/>
                </a:rPr>
              </a:br>
              <a:r>
                <a:rPr lang="en-US">
                  <a:latin typeface="Menlo" panose="020B0609030804020204" pitchFamily="49" charset="0"/>
                </a:rPr>
                <a:t> “STATO”: “STRESS”</a:t>
              </a:r>
              <a:br>
                <a:rPr lang="en-US">
                  <a:latin typeface="Menlo" panose="020B0609030804020204" pitchFamily="49" charset="0"/>
                </a:rPr>
              </a:br>
              <a:r>
                <a:rPr lang="en-US">
                  <a:latin typeface="Menlo" panose="020B0609030804020204" pitchFamily="49" charset="0"/>
                </a:rPr>
                <a:t>}</a:t>
              </a:r>
              <a:endParaRPr lang="en-US">
                <a:latin typeface="Calibri" panose="020F0502020204030204" pitchFamily="34" charset="0"/>
              </a:endParaRPr>
            </a:p>
            <a:p>
              <a:pPr rtl="0"/>
              <a:r>
                <a:rPr lang="en-US" sz="1600">
                  <a:latin typeface="Calibri" panose="020F0502020204030204" pitchFamily="34" charset="0"/>
                </a:rPr>
                <a:t> </a:t>
              </a:r>
              <a:endParaRPr lang="it-IT" sz="1600"/>
            </a:p>
          </p:txBody>
        </p:sp>
        <p:sp>
          <p:nvSpPr>
            <p:cNvPr id="41" name="Freccia destra 40">
              <a:extLst>
                <a:ext uri="{FF2B5EF4-FFF2-40B4-BE49-F238E27FC236}">
                  <a16:creationId xmlns:a16="http://schemas.microsoft.com/office/drawing/2014/main" id="{ECBB2AD0-DA2E-6954-8C77-971AA58C9AFA}"/>
                </a:ext>
              </a:extLst>
            </p:cNvPr>
            <p:cNvSpPr/>
            <p:nvPr/>
          </p:nvSpPr>
          <p:spPr>
            <a:xfrm>
              <a:off x="2066270" y="2864295"/>
              <a:ext cx="410745" cy="44572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Freccia destra 41">
              <a:extLst>
                <a:ext uri="{FF2B5EF4-FFF2-40B4-BE49-F238E27FC236}">
                  <a16:creationId xmlns:a16="http://schemas.microsoft.com/office/drawing/2014/main" id="{3C5E9746-EE5E-BE8E-B4B3-E895794417BC}"/>
                </a:ext>
              </a:extLst>
            </p:cNvPr>
            <p:cNvSpPr/>
            <p:nvPr/>
          </p:nvSpPr>
          <p:spPr>
            <a:xfrm>
              <a:off x="4560179" y="2781022"/>
              <a:ext cx="410745" cy="44572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461C56D7-96CF-18E6-CB45-C51D0A920A13}"/>
                </a:ext>
              </a:extLst>
            </p:cNvPr>
            <p:cNvSpPr/>
            <p:nvPr/>
          </p:nvSpPr>
          <p:spPr>
            <a:xfrm>
              <a:off x="2615608" y="1684050"/>
              <a:ext cx="1857767" cy="2711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4DD3F615-1CFB-4462-F94F-215D22EEED47}"/>
                </a:ext>
              </a:extLst>
            </p:cNvPr>
            <p:cNvSpPr/>
            <p:nvPr/>
          </p:nvSpPr>
          <p:spPr>
            <a:xfrm>
              <a:off x="5040407" y="1667347"/>
              <a:ext cx="4837828" cy="27112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107964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AAD7587-177B-7825-4748-77CC5B870CF0}"/>
              </a:ext>
            </a:extLst>
          </p:cNvPr>
          <p:cNvSpPr txBox="1"/>
          <p:nvPr/>
        </p:nvSpPr>
        <p:spPr>
          <a:xfrm>
            <a:off x="-9086" y="2583434"/>
            <a:ext cx="2151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/>
              <a:t>STREAM</a:t>
            </a:r>
            <a:br>
              <a:rPr lang="it-IT" sz="2400"/>
            </a:br>
            <a:r>
              <a:rPr lang="it-IT" sz="2400"/>
              <a:t>PROCESSOR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0DCE8E0-6F97-C190-E046-AC5A47112041}"/>
              </a:ext>
            </a:extLst>
          </p:cNvPr>
          <p:cNvSpPr txBox="1"/>
          <p:nvPr/>
        </p:nvSpPr>
        <p:spPr>
          <a:xfrm>
            <a:off x="2982444" y="7034440"/>
            <a:ext cx="23128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/>
              <a:t>Training Data</a:t>
            </a:r>
          </a:p>
        </p:txBody>
      </p:sp>
      <p:sp>
        <p:nvSpPr>
          <p:cNvPr id="47" name="Google Shape;294;p53">
            <a:extLst>
              <a:ext uri="{FF2B5EF4-FFF2-40B4-BE49-F238E27FC236}">
                <a16:creationId xmlns:a16="http://schemas.microsoft.com/office/drawing/2014/main" id="{59AF9F0A-D8DA-E6A4-7BEB-4864CD6BAF06}"/>
              </a:ext>
            </a:extLst>
          </p:cNvPr>
          <p:cNvSpPr/>
          <p:nvPr/>
        </p:nvSpPr>
        <p:spPr>
          <a:xfrm>
            <a:off x="350053" y="603231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>
                <a:latin typeface="Fira Sans"/>
                <a:ea typeface="Fira Sans"/>
                <a:cs typeface="Fira Sans"/>
                <a:sym typeface="Fira Sans"/>
              </a:rPr>
              <a:t>Come si usa il Machine Learning in sistema con </a:t>
            </a:r>
            <a:r>
              <a:rPr lang="it-IT" sz="4000" b="1" err="1">
                <a:latin typeface="Fira Sans"/>
                <a:ea typeface="Fira Sans"/>
                <a:cs typeface="Fira Sans"/>
                <a:sym typeface="Fira Sans"/>
              </a:rPr>
              <a:t>archittetura</a:t>
            </a:r>
            <a:r>
              <a:rPr lang="it-IT" sz="4000" b="1">
                <a:latin typeface="Fira Sans"/>
                <a:ea typeface="Fira Sans"/>
                <a:cs typeface="Fira Sans"/>
                <a:sym typeface="Fira Sans"/>
              </a:rPr>
              <a:t> Lambda?</a:t>
            </a:r>
            <a:endParaRPr lang="it-IT" sz="18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99716791-8FD0-7D35-B806-434E6EF6EB4B}"/>
              </a:ext>
            </a:extLst>
          </p:cNvPr>
          <p:cNvSpPr txBox="1"/>
          <p:nvPr/>
        </p:nvSpPr>
        <p:spPr>
          <a:xfrm>
            <a:off x="8812440" y="5081147"/>
            <a:ext cx="1268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/>
              <a:t>Model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6FFF382-4947-0FED-ED0D-EB75544D08DC}"/>
              </a:ext>
            </a:extLst>
          </p:cNvPr>
          <p:cNvGrpSpPr/>
          <p:nvPr/>
        </p:nvGrpSpPr>
        <p:grpSpPr>
          <a:xfrm>
            <a:off x="602975" y="2194257"/>
            <a:ext cx="9059143" cy="5095777"/>
            <a:chOff x="602975" y="2194257"/>
            <a:chExt cx="9059143" cy="5095777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A679C8F6-0F36-5E59-B4A5-A68BCECB9C1B}"/>
                </a:ext>
              </a:extLst>
            </p:cNvPr>
            <p:cNvSpPr/>
            <p:nvPr/>
          </p:nvSpPr>
          <p:spPr>
            <a:xfrm>
              <a:off x="602975" y="3708014"/>
              <a:ext cx="1218340" cy="11946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6" name="Elemento grafico 25" descr="Ingranaggi con riempimento a tinta unita">
              <a:extLst>
                <a:ext uri="{FF2B5EF4-FFF2-40B4-BE49-F238E27FC236}">
                  <a16:creationId xmlns:a16="http://schemas.microsoft.com/office/drawing/2014/main" id="{AC094969-8DC4-099A-FDBD-5D5E56CBA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4719" y="3797888"/>
              <a:ext cx="1014851" cy="1014851"/>
            </a:xfrm>
            <a:prstGeom prst="rect">
              <a:avLst/>
            </a:prstGeom>
          </p:spPr>
        </p:pic>
        <p:pic>
          <p:nvPicPr>
            <p:cNvPr id="36" name="Elemento grafico 35" descr="Database con riempimento a tinta unita">
              <a:extLst>
                <a:ext uri="{FF2B5EF4-FFF2-40B4-BE49-F238E27FC236}">
                  <a16:creationId xmlns:a16="http://schemas.microsoft.com/office/drawing/2014/main" id="{E9B580EE-054C-8DDB-804B-9581EF8BC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0178" y="5425569"/>
              <a:ext cx="1681323" cy="1681323"/>
            </a:xfrm>
            <a:prstGeom prst="rect">
              <a:avLst/>
            </a:prstGeom>
          </p:spPr>
        </p:pic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14B3A858-9D5C-638C-90B3-E5E2E5527D17}"/>
                </a:ext>
              </a:extLst>
            </p:cNvPr>
            <p:cNvSpPr/>
            <p:nvPr/>
          </p:nvSpPr>
          <p:spPr>
            <a:xfrm>
              <a:off x="6330875" y="5581259"/>
              <a:ext cx="1218340" cy="11946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6B442881-BCED-24DD-A181-4A91C23156B8}"/>
                </a:ext>
              </a:extLst>
            </p:cNvPr>
            <p:cNvSpPr/>
            <p:nvPr/>
          </p:nvSpPr>
          <p:spPr>
            <a:xfrm>
              <a:off x="8404763" y="3670619"/>
              <a:ext cx="1257355" cy="11946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" name="Elemento grafico 11" descr="Emisfero sinistro del cervello con riempimento a tinta unita">
              <a:extLst>
                <a:ext uri="{FF2B5EF4-FFF2-40B4-BE49-F238E27FC236}">
                  <a16:creationId xmlns:a16="http://schemas.microsoft.com/office/drawing/2014/main" id="{0C7C93AA-6438-EAEC-6F55-702AE957B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20402" y="3838019"/>
              <a:ext cx="943682" cy="914400"/>
            </a:xfrm>
            <a:prstGeom prst="rect">
              <a:avLst/>
            </a:prstGeom>
          </p:spPr>
        </p:pic>
        <p:sp>
          <p:nvSpPr>
            <p:cNvPr id="14" name="Freccia destra 13">
              <a:extLst>
                <a:ext uri="{FF2B5EF4-FFF2-40B4-BE49-F238E27FC236}">
                  <a16:creationId xmlns:a16="http://schemas.microsoft.com/office/drawing/2014/main" id="{8DDFA8F5-B8F8-8423-E7A6-01333973B0DF}"/>
                </a:ext>
              </a:extLst>
            </p:cNvPr>
            <p:cNvSpPr/>
            <p:nvPr/>
          </p:nvSpPr>
          <p:spPr>
            <a:xfrm rot="18610455">
              <a:off x="7668408" y="5032141"/>
              <a:ext cx="1219285" cy="878292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15" name="Freccia destra 14">
              <a:extLst>
                <a:ext uri="{FF2B5EF4-FFF2-40B4-BE49-F238E27FC236}">
                  <a16:creationId xmlns:a16="http://schemas.microsoft.com/office/drawing/2014/main" id="{90B4EEAA-30D5-0144-E19D-2B4E1967484A}"/>
                </a:ext>
              </a:extLst>
            </p:cNvPr>
            <p:cNvSpPr/>
            <p:nvPr/>
          </p:nvSpPr>
          <p:spPr>
            <a:xfrm>
              <a:off x="4819482" y="5827084"/>
              <a:ext cx="1219285" cy="878292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16" name="Freccia destra 15">
              <a:extLst>
                <a:ext uri="{FF2B5EF4-FFF2-40B4-BE49-F238E27FC236}">
                  <a16:creationId xmlns:a16="http://schemas.microsoft.com/office/drawing/2014/main" id="{9C2BD8D5-7CD7-66F4-C387-4141F47C0697}"/>
                </a:ext>
              </a:extLst>
            </p:cNvPr>
            <p:cNvSpPr/>
            <p:nvPr/>
          </p:nvSpPr>
          <p:spPr>
            <a:xfrm rot="2087650">
              <a:off x="1771802" y="5036667"/>
              <a:ext cx="1219285" cy="878292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pic>
          <p:nvPicPr>
            <p:cNvPr id="19" name="Elemento grafico 18" descr="Culturista con riempimento a tinta unita">
              <a:extLst>
                <a:ext uri="{FF2B5EF4-FFF2-40B4-BE49-F238E27FC236}">
                  <a16:creationId xmlns:a16="http://schemas.microsoft.com/office/drawing/2014/main" id="{8336ED79-7C27-F973-B7F7-02F9E76A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82845" y="5747614"/>
              <a:ext cx="914400" cy="914400"/>
            </a:xfrm>
            <a:prstGeom prst="rect">
              <a:avLst/>
            </a:prstGeom>
          </p:spPr>
        </p:pic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81CC68F2-3DC0-0A84-2EDF-558F32DB900A}"/>
                </a:ext>
              </a:extLst>
            </p:cNvPr>
            <p:cNvSpPr/>
            <p:nvPr/>
          </p:nvSpPr>
          <p:spPr>
            <a:xfrm>
              <a:off x="5953130" y="2194257"/>
              <a:ext cx="1257355" cy="11946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0" name="Elemento grafico 29" descr="Binocolo con riempimento a tinta unita">
              <a:extLst>
                <a:ext uri="{FF2B5EF4-FFF2-40B4-BE49-F238E27FC236}">
                  <a16:creationId xmlns:a16="http://schemas.microsoft.com/office/drawing/2014/main" id="{D0269A78-56B8-4267-7FBE-B881926E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48504" y="2334357"/>
              <a:ext cx="914400" cy="914400"/>
            </a:xfrm>
            <a:prstGeom prst="rect">
              <a:avLst/>
            </a:prstGeom>
          </p:spPr>
        </p:pic>
        <p:sp>
          <p:nvSpPr>
            <p:cNvPr id="31" name="Freccia destra 30">
              <a:extLst>
                <a:ext uri="{FF2B5EF4-FFF2-40B4-BE49-F238E27FC236}">
                  <a16:creationId xmlns:a16="http://schemas.microsoft.com/office/drawing/2014/main" id="{B31E159A-8037-6041-33A0-8D7014241BB4}"/>
                </a:ext>
              </a:extLst>
            </p:cNvPr>
            <p:cNvSpPr/>
            <p:nvPr/>
          </p:nvSpPr>
          <p:spPr>
            <a:xfrm rot="12603285">
              <a:off x="7220901" y="2987101"/>
              <a:ext cx="1219285" cy="878292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32" name="Freccia destra 31">
              <a:extLst>
                <a:ext uri="{FF2B5EF4-FFF2-40B4-BE49-F238E27FC236}">
                  <a16:creationId xmlns:a16="http://schemas.microsoft.com/office/drawing/2014/main" id="{2EE6E849-6BF9-F6EB-A967-21D2531F8CCE}"/>
                </a:ext>
              </a:extLst>
            </p:cNvPr>
            <p:cNvSpPr/>
            <p:nvPr/>
          </p:nvSpPr>
          <p:spPr>
            <a:xfrm rot="19945988">
              <a:off x="1853588" y="3129443"/>
              <a:ext cx="1219285" cy="878292"/>
            </a:xfrm>
            <a:prstGeom prst="rightArrow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/>
            </a:p>
          </p:txBody>
        </p: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C3FC68CC-7891-4369-C1B0-79BBDB6235FA}"/>
                </a:ext>
              </a:extLst>
            </p:cNvPr>
            <p:cNvSpPr/>
            <p:nvPr/>
          </p:nvSpPr>
          <p:spPr>
            <a:xfrm>
              <a:off x="3063844" y="2273871"/>
              <a:ext cx="1257355" cy="11946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8" name="Elemento grafico 47" descr="Ricerca con riempimento a tinta unita">
              <a:extLst>
                <a:ext uri="{FF2B5EF4-FFF2-40B4-BE49-F238E27FC236}">
                  <a16:creationId xmlns:a16="http://schemas.microsoft.com/office/drawing/2014/main" id="{33719E62-414B-8F72-060B-0208B08B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72267" y="2413971"/>
              <a:ext cx="914400" cy="914400"/>
            </a:xfrm>
            <a:prstGeom prst="rect">
              <a:avLst/>
            </a:prstGeom>
          </p:spPr>
        </p:pic>
        <p:sp>
          <p:nvSpPr>
            <p:cNvPr id="49" name="Freccia bidirezionale orizzontale 48">
              <a:extLst>
                <a:ext uri="{FF2B5EF4-FFF2-40B4-BE49-F238E27FC236}">
                  <a16:creationId xmlns:a16="http://schemas.microsoft.com/office/drawing/2014/main" id="{21B04BF3-2EBA-FDC5-4384-58ACFF3D177F}"/>
                </a:ext>
              </a:extLst>
            </p:cNvPr>
            <p:cNvSpPr/>
            <p:nvPr/>
          </p:nvSpPr>
          <p:spPr>
            <a:xfrm>
              <a:off x="4446925" y="2374028"/>
              <a:ext cx="1395972" cy="874729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3BC90FB6-84D9-16D0-66B2-418A53347B66}"/>
                </a:ext>
              </a:extLst>
            </p:cNvPr>
            <p:cNvSpPr txBox="1"/>
            <p:nvPr/>
          </p:nvSpPr>
          <p:spPr>
            <a:xfrm>
              <a:off x="6054062" y="6828369"/>
              <a:ext cx="23128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400"/>
                <a:t>Training Task</a:t>
              </a:r>
            </a:p>
          </p:txBody>
        </p: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FD7459B4-85B4-97AD-E352-EBF3B0938C26}"/>
                </a:ext>
              </a:extLst>
            </p:cNvPr>
            <p:cNvSpPr txBox="1"/>
            <p:nvPr/>
          </p:nvSpPr>
          <p:spPr>
            <a:xfrm>
              <a:off x="5789700" y="3416951"/>
              <a:ext cx="21872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400" err="1"/>
                <a:t>Prediction</a:t>
              </a:r>
              <a:r>
                <a:rPr lang="it-IT" sz="2400"/>
                <a:t> </a:t>
              </a:r>
              <a:br>
                <a:rPr lang="it-IT" sz="2400"/>
              </a:br>
              <a:r>
                <a:rPr lang="it-IT" sz="2400"/>
                <a:t>task</a:t>
              </a: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994BB9A0-5384-D81A-4555-E11593E1F37A}"/>
                </a:ext>
              </a:extLst>
            </p:cNvPr>
            <p:cNvSpPr txBox="1"/>
            <p:nvPr/>
          </p:nvSpPr>
          <p:spPr>
            <a:xfrm>
              <a:off x="3307076" y="3476570"/>
              <a:ext cx="21872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400"/>
                <a:t>Real time </a:t>
              </a:r>
              <a:br>
                <a:rPr lang="it-IT" sz="2400"/>
              </a:br>
              <a:r>
                <a:rPr lang="it-IT" sz="2400" err="1"/>
                <a:t>view</a:t>
              </a:r>
              <a:endParaRPr lang="it-IT" sz="2400"/>
            </a:p>
          </p:txBody>
        </p:sp>
      </p:grpSp>
    </p:spTree>
    <p:extLst>
      <p:ext uri="{BB962C8B-B14F-4D97-AF65-F5344CB8AC3E}">
        <p14:creationId xmlns:p14="http://schemas.microsoft.com/office/powerpoint/2010/main" val="1897694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C8A67F-E12C-6E41-2A15-D252EDC5B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8749" y="2993218"/>
            <a:ext cx="5949051" cy="4384080"/>
          </a:xfrm>
        </p:spPr>
        <p:txBody>
          <a:bodyPr/>
          <a:lstStyle/>
          <a:p>
            <a:r>
              <a:rPr lang="it-IT" sz="6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Check Time </a:t>
            </a:r>
          </a:p>
          <a:p>
            <a:endParaRPr lang="it-IT"/>
          </a:p>
        </p:txBody>
      </p:sp>
      <p:pic>
        <p:nvPicPr>
          <p:cNvPr id="6" name="Elemento grafico 5" descr="Domande con riempimento a tinta unita">
            <a:extLst>
              <a:ext uri="{FF2B5EF4-FFF2-40B4-BE49-F238E27FC236}">
                <a16:creationId xmlns:a16="http://schemas.microsoft.com/office/drawing/2014/main" id="{2424C4B1-1749-5B13-44EE-8EBAD2C1A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212" y="4804171"/>
            <a:ext cx="2543829" cy="2543829"/>
          </a:xfrm>
          <a:prstGeom prst="rect">
            <a:avLst/>
          </a:prstGeom>
        </p:spPr>
      </p:pic>
      <p:pic>
        <p:nvPicPr>
          <p:cNvPr id="4" name="Immagine 3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D608B1AD-DD65-5D93-53B9-3516CCF5B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47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EDA0042E-2CC3-3C83-BE54-782567F5D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>
            <a:extLst>
              <a:ext uri="{FF2B5EF4-FFF2-40B4-BE49-F238E27FC236}">
                <a16:creationId xmlns:a16="http://schemas.microsoft.com/office/drawing/2014/main" id="{EE6B6E79-360F-7AF9-DD52-DB01D54A09FB}"/>
              </a:ext>
            </a:extLst>
          </p:cNvPr>
          <p:cNvSpPr/>
          <p:nvPr/>
        </p:nvSpPr>
        <p:spPr>
          <a:xfrm>
            <a:off x="640023" y="2335141"/>
            <a:ext cx="9083188" cy="7367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3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it-IT" sz="24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Le architetture</a:t>
            </a:r>
            <a:r>
              <a:rPr lang="it-IT" sz="240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Big Data </a:t>
            </a:r>
            <a:r>
              <a:rPr lang="it-IT" sz="24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permettono di effettuare calcoli aggregati su grandi moli di dati attraverso il </a:t>
            </a: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supporto per calcolo parallelo e distribuito su cluster</a:t>
            </a:r>
            <a:b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r>
              <a:rPr lang="it-IT" sz="2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 questo contesto file di grandi dimensioni vengono partizionati sui diversi nodi del cluster</a:t>
            </a:r>
            <a:endParaRPr lang="it-IT" sz="2400" dirty="0">
              <a:solidFill>
                <a:schemeClr val="tx1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it-IT" sz="2400" dirty="0">
              <a:solidFill>
                <a:schemeClr val="tx1"/>
              </a:solidFill>
              <a:highlight>
                <a:srgbClr val="FFFFFF"/>
              </a:highlight>
              <a:latin typeface="Roboto" panose="02000000000000000000" pitchFamily="2" charset="0"/>
              <a:ea typeface="Comic Sans MS"/>
              <a:cs typeface="Comic Sans MS"/>
              <a:sym typeface="Comic Sans MS"/>
            </a:endParaRPr>
          </a:p>
          <a:p>
            <a:pPr marL="216000" marR="0" lvl="0" indent="-124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Comic Sans M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Google Shape;294;p53">
            <a:extLst>
              <a:ext uri="{FF2B5EF4-FFF2-40B4-BE49-F238E27FC236}">
                <a16:creationId xmlns:a16="http://schemas.microsoft.com/office/drawing/2014/main" id="{36887995-96FF-51E3-4A80-ED7BCD0273F4}"/>
              </a:ext>
            </a:extLst>
          </p:cNvPr>
          <p:cNvSpPr/>
          <p:nvPr/>
        </p:nvSpPr>
        <p:spPr>
          <a:xfrm>
            <a:off x="638020" y="351922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400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Come si gestiscono i Big Data?</a:t>
            </a:r>
            <a:endParaRPr sz="440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AE697C5B-17B7-E656-2518-639A50F81161}"/>
              </a:ext>
            </a:extLst>
          </p:cNvPr>
          <p:cNvGrpSpPr/>
          <p:nvPr/>
        </p:nvGrpSpPr>
        <p:grpSpPr>
          <a:xfrm>
            <a:off x="565897" y="3823897"/>
            <a:ext cx="9343880" cy="3490615"/>
            <a:chOff x="565897" y="3823897"/>
            <a:chExt cx="9343880" cy="3490615"/>
          </a:xfrm>
        </p:grpSpPr>
        <p:pic>
          <p:nvPicPr>
            <p:cNvPr id="4" name="Elemento grafico 3" descr="Database contorno">
              <a:extLst>
                <a:ext uri="{FF2B5EF4-FFF2-40B4-BE49-F238E27FC236}">
                  <a16:creationId xmlns:a16="http://schemas.microsoft.com/office/drawing/2014/main" id="{C1197C3F-5FD7-061B-3FC6-BBF8F4A04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37710" y="4027574"/>
              <a:ext cx="914400" cy="914400"/>
            </a:xfrm>
            <a:prstGeom prst="rect">
              <a:avLst/>
            </a:prstGeom>
          </p:spPr>
        </p:pic>
        <p:pic>
          <p:nvPicPr>
            <p:cNvPr id="5" name="Elemento grafico 4" descr="Database contorno">
              <a:extLst>
                <a:ext uri="{FF2B5EF4-FFF2-40B4-BE49-F238E27FC236}">
                  <a16:creationId xmlns:a16="http://schemas.microsoft.com/office/drawing/2014/main" id="{47DB5A81-E067-FAD0-1B93-CDFDB3A97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6657" y="5002165"/>
              <a:ext cx="914400" cy="914400"/>
            </a:xfrm>
            <a:prstGeom prst="rect">
              <a:avLst/>
            </a:prstGeom>
          </p:spPr>
        </p:pic>
        <p:pic>
          <p:nvPicPr>
            <p:cNvPr id="6" name="Elemento grafico 5" descr="Database contorno">
              <a:extLst>
                <a:ext uri="{FF2B5EF4-FFF2-40B4-BE49-F238E27FC236}">
                  <a16:creationId xmlns:a16="http://schemas.microsoft.com/office/drawing/2014/main" id="{9AD3CD3B-E6B8-3872-F38B-3C43553A2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0903" y="6219703"/>
              <a:ext cx="914400" cy="914400"/>
            </a:xfrm>
            <a:prstGeom prst="rect">
              <a:avLst/>
            </a:prstGeom>
          </p:spPr>
        </p:pic>
        <p:pic>
          <p:nvPicPr>
            <p:cNvPr id="8" name="Elemento grafico 7" descr="Server con riempimento a tinta unita">
              <a:extLst>
                <a:ext uri="{FF2B5EF4-FFF2-40B4-BE49-F238E27FC236}">
                  <a16:creationId xmlns:a16="http://schemas.microsoft.com/office/drawing/2014/main" id="{B7EA6F53-602F-90C4-FDBA-904D0E785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43537" y="3823897"/>
              <a:ext cx="914400" cy="914400"/>
            </a:xfrm>
            <a:prstGeom prst="rect">
              <a:avLst/>
            </a:prstGeom>
          </p:spPr>
        </p:pic>
        <p:pic>
          <p:nvPicPr>
            <p:cNvPr id="9" name="Elemento grafico 8" descr="Server con riempimento a tinta unita">
              <a:extLst>
                <a:ext uri="{FF2B5EF4-FFF2-40B4-BE49-F238E27FC236}">
                  <a16:creationId xmlns:a16="http://schemas.microsoft.com/office/drawing/2014/main" id="{2BDDBDAD-21F6-8ECB-6E61-5847DA4E7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95377" y="5002165"/>
              <a:ext cx="914400" cy="914400"/>
            </a:xfrm>
            <a:prstGeom prst="rect">
              <a:avLst/>
            </a:prstGeom>
          </p:spPr>
        </p:pic>
        <p:pic>
          <p:nvPicPr>
            <p:cNvPr id="10" name="Elemento grafico 9" descr="Server con riempimento a tinta unita">
              <a:extLst>
                <a:ext uri="{FF2B5EF4-FFF2-40B4-BE49-F238E27FC236}">
                  <a16:creationId xmlns:a16="http://schemas.microsoft.com/office/drawing/2014/main" id="{E0527E7D-98B8-01BD-8846-B33C483A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26281" y="6400112"/>
              <a:ext cx="914400" cy="914400"/>
            </a:xfrm>
            <a:prstGeom prst="rect">
              <a:avLst/>
            </a:prstGeom>
          </p:spPr>
        </p:pic>
        <p:pic>
          <p:nvPicPr>
            <p:cNvPr id="14" name="Elemento grafico 13" descr="Tabella con riempimento a tinta unita">
              <a:extLst>
                <a:ext uri="{FF2B5EF4-FFF2-40B4-BE49-F238E27FC236}">
                  <a16:creationId xmlns:a16="http://schemas.microsoft.com/office/drawing/2014/main" id="{3A4F7DC8-66D9-2999-5CBF-B412B7302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9613" y="4558269"/>
              <a:ext cx="1996391" cy="1996391"/>
            </a:xfrm>
            <a:prstGeom prst="rect">
              <a:avLst/>
            </a:prstGeom>
          </p:spPr>
        </p:pic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E58375A4-AC3C-AFBA-2FB9-B74E3B7CEA4D}"/>
                </a:ext>
              </a:extLst>
            </p:cNvPr>
            <p:cNvSpPr/>
            <p:nvPr/>
          </p:nvSpPr>
          <p:spPr>
            <a:xfrm>
              <a:off x="4765659" y="4189105"/>
              <a:ext cx="1255121" cy="62155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BLOCCO 1</a:t>
              </a:r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71BE94D9-47D9-4180-5FF3-031E3331F552}"/>
                </a:ext>
              </a:extLst>
            </p:cNvPr>
            <p:cNvSpPr/>
            <p:nvPr/>
          </p:nvSpPr>
          <p:spPr>
            <a:xfrm>
              <a:off x="4235782" y="6366127"/>
              <a:ext cx="1255121" cy="62155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BLOCCO 2</a:t>
              </a:r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164EA292-B7F2-7DAF-57E4-16EC3391F1EC}"/>
                </a:ext>
              </a:extLst>
            </p:cNvPr>
            <p:cNvSpPr/>
            <p:nvPr/>
          </p:nvSpPr>
          <p:spPr>
            <a:xfrm>
              <a:off x="6963177" y="5084572"/>
              <a:ext cx="1313480" cy="71498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BLOCCO 3</a:t>
              </a:r>
            </a:p>
          </p:txBody>
        </p:sp>
        <p:sp>
          <p:nvSpPr>
            <p:cNvPr id="20" name="Freccia destra 19">
              <a:extLst>
                <a:ext uri="{FF2B5EF4-FFF2-40B4-BE49-F238E27FC236}">
                  <a16:creationId xmlns:a16="http://schemas.microsoft.com/office/drawing/2014/main" id="{8ECA4620-97FD-A201-DFEF-25595267D36C}"/>
                </a:ext>
              </a:extLst>
            </p:cNvPr>
            <p:cNvSpPr/>
            <p:nvPr/>
          </p:nvSpPr>
          <p:spPr>
            <a:xfrm rot="20393152">
              <a:off x="2587371" y="4616318"/>
              <a:ext cx="2016422" cy="37692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sp>
          <p:nvSpPr>
            <p:cNvPr id="21" name="Freccia destra 20">
              <a:extLst>
                <a:ext uri="{FF2B5EF4-FFF2-40B4-BE49-F238E27FC236}">
                  <a16:creationId xmlns:a16="http://schemas.microsoft.com/office/drawing/2014/main" id="{03C0526C-D18A-0EF4-4E0D-2DBF8345085C}"/>
                </a:ext>
              </a:extLst>
            </p:cNvPr>
            <p:cNvSpPr/>
            <p:nvPr/>
          </p:nvSpPr>
          <p:spPr>
            <a:xfrm rot="893816">
              <a:off x="2542803" y="6081593"/>
              <a:ext cx="1428105" cy="41181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" name="Freccia destra 21">
              <a:extLst>
                <a:ext uri="{FF2B5EF4-FFF2-40B4-BE49-F238E27FC236}">
                  <a16:creationId xmlns:a16="http://schemas.microsoft.com/office/drawing/2014/main" id="{3ED1327B-C988-7301-4F33-37D622BF7331}"/>
                </a:ext>
              </a:extLst>
            </p:cNvPr>
            <p:cNvSpPr/>
            <p:nvPr/>
          </p:nvSpPr>
          <p:spPr>
            <a:xfrm>
              <a:off x="2713671" y="5328461"/>
              <a:ext cx="3929866" cy="47109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2A851791-5933-2B65-C092-2288E3A41245}"/>
                </a:ext>
              </a:extLst>
            </p:cNvPr>
            <p:cNvSpPr txBox="1"/>
            <p:nvPr/>
          </p:nvSpPr>
          <p:spPr>
            <a:xfrm>
              <a:off x="565897" y="4412971"/>
              <a:ext cx="1947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dirty="0"/>
                <a:t>Big Data File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811185AD-F537-6607-7C25-E2359815A81D}"/>
                </a:ext>
              </a:extLst>
            </p:cNvPr>
            <p:cNvSpPr txBox="1"/>
            <p:nvPr/>
          </p:nvSpPr>
          <p:spPr>
            <a:xfrm rot="1689684">
              <a:off x="2609007" y="5295799"/>
              <a:ext cx="141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dirty="0">
                  <a:highlight>
                    <a:srgbClr val="FFFF00"/>
                  </a:highlight>
                </a:rPr>
                <a:t>partizioni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897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EDA0042E-2CC3-3C83-BE54-782567F5D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>
            <a:extLst>
              <a:ext uri="{FF2B5EF4-FFF2-40B4-BE49-F238E27FC236}">
                <a16:creationId xmlns:a16="http://schemas.microsoft.com/office/drawing/2014/main" id="{EE6B6E79-360F-7AF9-DD52-DB01D54A09FB}"/>
              </a:ext>
            </a:extLst>
          </p:cNvPr>
          <p:cNvSpPr/>
          <p:nvPr/>
        </p:nvSpPr>
        <p:spPr>
          <a:xfrm>
            <a:off x="640023" y="2335141"/>
            <a:ext cx="9083188" cy="7367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3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it-IT" sz="24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Nelle architetture  Big Data, task complessi vengono divisi in tanti </a:t>
            </a:r>
            <a:r>
              <a:rPr lang="it-IT" sz="2400" dirty="0" err="1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sottotask</a:t>
            </a:r>
            <a:r>
              <a:rPr lang="it-IT" sz="24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 più piccoli eseguiti </a:t>
            </a:r>
            <a:r>
              <a:rPr lang="it-IT" sz="2400" dirty="0" err="1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ooi</a:t>
            </a:r>
            <a:r>
              <a:rPr lang="it-IT" sz="24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 in parallelo sui diversi nodi del cluster. Tipicamente il master del cluster invia i task ai nodo dove risiedono i dati utili per il calcolo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it-IT" sz="2400" dirty="0">
              <a:solidFill>
                <a:schemeClr val="tx1"/>
              </a:solidFill>
              <a:highlight>
                <a:srgbClr val="FFFFFF"/>
              </a:highlight>
              <a:latin typeface="Roboto" panose="02000000000000000000" pitchFamily="2" charset="0"/>
              <a:ea typeface="Comic Sans MS"/>
              <a:cs typeface="Comic Sans MS"/>
              <a:sym typeface="Comic Sans MS"/>
            </a:endParaRPr>
          </a:p>
          <a:p>
            <a:pPr marL="216000" marR="0" lvl="0" indent="-124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Comic Sans M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Google Shape;294;p53">
            <a:extLst>
              <a:ext uri="{FF2B5EF4-FFF2-40B4-BE49-F238E27FC236}">
                <a16:creationId xmlns:a16="http://schemas.microsoft.com/office/drawing/2014/main" id="{36887995-96FF-51E3-4A80-ED7BCD0273F4}"/>
              </a:ext>
            </a:extLst>
          </p:cNvPr>
          <p:cNvSpPr/>
          <p:nvPr/>
        </p:nvSpPr>
        <p:spPr>
          <a:xfrm>
            <a:off x="638020" y="351922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400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Località nell’esecuzione</a:t>
            </a:r>
            <a:endParaRPr sz="440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" name="Elemento grafico 3" descr="Database contorno">
            <a:extLst>
              <a:ext uri="{FF2B5EF4-FFF2-40B4-BE49-F238E27FC236}">
                <a16:creationId xmlns:a16="http://schemas.microsoft.com/office/drawing/2014/main" id="{C1197C3F-5FD7-061B-3FC6-BBF8F4A0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7710" y="4027574"/>
            <a:ext cx="914400" cy="914400"/>
          </a:xfrm>
          <a:prstGeom prst="rect">
            <a:avLst/>
          </a:prstGeom>
        </p:spPr>
      </p:pic>
      <p:pic>
        <p:nvPicPr>
          <p:cNvPr id="5" name="Elemento grafico 4" descr="Database contorno">
            <a:extLst>
              <a:ext uri="{FF2B5EF4-FFF2-40B4-BE49-F238E27FC236}">
                <a16:creationId xmlns:a16="http://schemas.microsoft.com/office/drawing/2014/main" id="{47DB5A81-E067-FAD0-1B93-CDFDB3A97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6657" y="5002165"/>
            <a:ext cx="914400" cy="914400"/>
          </a:xfrm>
          <a:prstGeom prst="rect">
            <a:avLst/>
          </a:prstGeom>
        </p:spPr>
      </p:pic>
      <p:pic>
        <p:nvPicPr>
          <p:cNvPr id="6" name="Elemento grafico 5" descr="Database contorno">
            <a:extLst>
              <a:ext uri="{FF2B5EF4-FFF2-40B4-BE49-F238E27FC236}">
                <a16:creationId xmlns:a16="http://schemas.microsoft.com/office/drawing/2014/main" id="{9AD3CD3B-E6B8-3872-F38B-3C43553A2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0903" y="6219703"/>
            <a:ext cx="914400" cy="914400"/>
          </a:xfrm>
          <a:prstGeom prst="rect">
            <a:avLst/>
          </a:prstGeom>
        </p:spPr>
      </p:pic>
      <p:pic>
        <p:nvPicPr>
          <p:cNvPr id="8" name="Elemento grafico 7" descr="Server con riempimento a tinta unita">
            <a:extLst>
              <a:ext uri="{FF2B5EF4-FFF2-40B4-BE49-F238E27FC236}">
                <a16:creationId xmlns:a16="http://schemas.microsoft.com/office/drawing/2014/main" id="{B7EA6F53-602F-90C4-FDBA-904D0E785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3537" y="3823897"/>
            <a:ext cx="914400" cy="914400"/>
          </a:xfrm>
          <a:prstGeom prst="rect">
            <a:avLst/>
          </a:prstGeom>
        </p:spPr>
      </p:pic>
      <p:pic>
        <p:nvPicPr>
          <p:cNvPr id="9" name="Elemento grafico 8" descr="Server con riempimento a tinta unita">
            <a:extLst>
              <a:ext uri="{FF2B5EF4-FFF2-40B4-BE49-F238E27FC236}">
                <a16:creationId xmlns:a16="http://schemas.microsoft.com/office/drawing/2014/main" id="{2BDDBDAD-21F6-8ECB-6E61-5847DA4E7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5377" y="5002165"/>
            <a:ext cx="914400" cy="914400"/>
          </a:xfrm>
          <a:prstGeom prst="rect">
            <a:avLst/>
          </a:prstGeom>
        </p:spPr>
      </p:pic>
      <p:pic>
        <p:nvPicPr>
          <p:cNvPr id="10" name="Elemento grafico 9" descr="Server con riempimento a tinta unita">
            <a:extLst>
              <a:ext uri="{FF2B5EF4-FFF2-40B4-BE49-F238E27FC236}">
                <a16:creationId xmlns:a16="http://schemas.microsoft.com/office/drawing/2014/main" id="{E0527E7D-98B8-01BD-8846-B33C483A2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6281" y="6400112"/>
            <a:ext cx="914400" cy="914400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E58375A4-AC3C-AFBA-2FB9-B74E3B7CEA4D}"/>
              </a:ext>
            </a:extLst>
          </p:cNvPr>
          <p:cNvSpPr/>
          <p:nvPr/>
        </p:nvSpPr>
        <p:spPr>
          <a:xfrm>
            <a:off x="4845953" y="4219720"/>
            <a:ext cx="1255121" cy="621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BLOCCO 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71BE94D9-47D9-4180-5FF3-031E3331F552}"/>
              </a:ext>
            </a:extLst>
          </p:cNvPr>
          <p:cNvSpPr/>
          <p:nvPr/>
        </p:nvSpPr>
        <p:spPr>
          <a:xfrm>
            <a:off x="4410606" y="6644659"/>
            <a:ext cx="1255121" cy="621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BLOCCO 2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164EA292-B7F2-7DAF-57E4-16EC3391F1EC}"/>
              </a:ext>
            </a:extLst>
          </p:cNvPr>
          <p:cNvSpPr/>
          <p:nvPr/>
        </p:nvSpPr>
        <p:spPr>
          <a:xfrm>
            <a:off x="6963177" y="5442065"/>
            <a:ext cx="1313480" cy="7149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BLOCCO 3</a:t>
            </a:r>
          </a:p>
        </p:txBody>
      </p:sp>
      <p:sp>
        <p:nvSpPr>
          <p:cNvPr id="20" name="Freccia destra 19">
            <a:extLst>
              <a:ext uri="{FF2B5EF4-FFF2-40B4-BE49-F238E27FC236}">
                <a16:creationId xmlns:a16="http://schemas.microsoft.com/office/drawing/2014/main" id="{8ECA4620-97FD-A201-DFEF-25595267D36C}"/>
              </a:ext>
            </a:extLst>
          </p:cNvPr>
          <p:cNvSpPr/>
          <p:nvPr/>
        </p:nvSpPr>
        <p:spPr>
          <a:xfrm rot="19597850">
            <a:off x="2156529" y="4411093"/>
            <a:ext cx="2418562" cy="376923"/>
          </a:xfrm>
          <a:prstGeom prst="rightArrow">
            <a:avLst>
              <a:gd name="adj1" fmla="val 37708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21" name="Freccia destra 20">
            <a:extLst>
              <a:ext uri="{FF2B5EF4-FFF2-40B4-BE49-F238E27FC236}">
                <a16:creationId xmlns:a16="http://schemas.microsoft.com/office/drawing/2014/main" id="{03C0526C-D18A-0EF4-4E0D-2DBF8345085C}"/>
              </a:ext>
            </a:extLst>
          </p:cNvPr>
          <p:cNvSpPr/>
          <p:nvPr/>
        </p:nvSpPr>
        <p:spPr>
          <a:xfrm rot="506041">
            <a:off x="2555594" y="5949029"/>
            <a:ext cx="1664309" cy="411819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Freccia destra 21">
            <a:extLst>
              <a:ext uri="{FF2B5EF4-FFF2-40B4-BE49-F238E27FC236}">
                <a16:creationId xmlns:a16="http://schemas.microsoft.com/office/drawing/2014/main" id="{3ED1327B-C988-7301-4F33-37D622BF7331}"/>
              </a:ext>
            </a:extLst>
          </p:cNvPr>
          <p:cNvSpPr/>
          <p:nvPr/>
        </p:nvSpPr>
        <p:spPr>
          <a:xfrm rot="21307786">
            <a:off x="2648752" y="5180097"/>
            <a:ext cx="4213446" cy="471098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851791-5933-2B65-C092-2288E3A41245}"/>
              </a:ext>
            </a:extLst>
          </p:cNvPr>
          <p:cNvSpPr txBox="1"/>
          <p:nvPr/>
        </p:nvSpPr>
        <p:spPr>
          <a:xfrm>
            <a:off x="1028681" y="4573292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Master</a:t>
            </a:r>
          </a:p>
        </p:txBody>
      </p:sp>
      <p:pic>
        <p:nvPicPr>
          <p:cNvPr id="13" name="Elemento grafico 12" descr="Capitana con riempimento a tinta unita">
            <a:extLst>
              <a:ext uri="{FF2B5EF4-FFF2-40B4-BE49-F238E27FC236}">
                <a16:creationId xmlns:a16="http://schemas.microsoft.com/office/drawing/2014/main" id="{974334CC-BD09-B857-AB5A-D899161F0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3268" y="5106810"/>
            <a:ext cx="914400" cy="914400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614BF0A8-2B68-5AEB-DD02-03A0313D97C3}"/>
              </a:ext>
            </a:extLst>
          </p:cNvPr>
          <p:cNvSpPr/>
          <p:nvPr/>
        </p:nvSpPr>
        <p:spPr>
          <a:xfrm>
            <a:off x="4489624" y="3524957"/>
            <a:ext cx="1255121" cy="6215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Task 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24D9DC0D-B272-0253-C5F1-3A5973AB411F}"/>
              </a:ext>
            </a:extLst>
          </p:cNvPr>
          <p:cNvSpPr/>
          <p:nvPr/>
        </p:nvSpPr>
        <p:spPr>
          <a:xfrm>
            <a:off x="4302149" y="5952738"/>
            <a:ext cx="1255121" cy="62155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Task 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86131D5B-66B3-9770-8466-1451CA51B5DC}"/>
              </a:ext>
            </a:extLst>
          </p:cNvPr>
          <p:cNvSpPr/>
          <p:nvPr/>
        </p:nvSpPr>
        <p:spPr>
          <a:xfrm>
            <a:off x="6969004" y="4775900"/>
            <a:ext cx="1255121" cy="62155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Task 1</a:t>
            </a:r>
          </a:p>
        </p:txBody>
      </p:sp>
    </p:spTree>
    <p:extLst>
      <p:ext uri="{BB962C8B-B14F-4D97-AF65-F5344CB8AC3E}">
        <p14:creationId xmlns:p14="http://schemas.microsoft.com/office/powerpoint/2010/main" val="2166069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>
          <a:extLst>
            <a:ext uri="{FF2B5EF4-FFF2-40B4-BE49-F238E27FC236}">
              <a16:creationId xmlns:a16="http://schemas.microsoft.com/office/drawing/2014/main" id="{EDA0042E-2CC3-3C83-BE54-782567F5D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4;p53">
            <a:extLst>
              <a:ext uri="{FF2B5EF4-FFF2-40B4-BE49-F238E27FC236}">
                <a16:creationId xmlns:a16="http://schemas.microsoft.com/office/drawing/2014/main" id="{36887995-96FF-51E3-4A80-ED7BCD0273F4}"/>
              </a:ext>
            </a:extLst>
          </p:cNvPr>
          <p:cNvSpPr/>
          <p:nvPr/>
        </p:nvSpPr>
        <p:spPr>
          <a:xfrm>
            <a:off x="657012" y="805567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400" b="1" i="0" u="none" strike="noStrike" cap="none" dirty="0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Map</a:t>
            </a:r>
            <a:r>
              <a:rPr lang="it-IT" sz="4400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and Reduce</a:t>
            </a:r>
            <a:endParaRPr sz="4400" i="0" u="none" strike="noStrike" cap="none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0E641E2D-B8E8-CE59-4C2F-ED5851AB7F15}"/>
              </a:ext>
            </a:extLst>
          </p:cNvPr>
          <p:cNvSpPr/>
          <p:nvPr/>
        </p:nvSpPr>
        <p:spPr>
          <a:xfrm>
            <a:off x="2724005" y="3509533"/>
            <a:ext cx="920894" cy="62155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MAP </a:t>
            </a:r>
          </a:p>
        </p:txBody>
      </p:sp>
      <p:sp>
        <p:nvSpPr>
          <p:cNvPr id="16" name="Google Shape;295;p53">
            <a:extLst>
              <a:ext uri="{FF2B5EF4-FFF2-40B4-BE49-F238E27FC236}">
                <a16:creationId xmlns:a16="http://schemas.microsoft.com/office/drawing/2014/main" id="{34877F7C-D9EA-9277-0A85-BFE8EA5153D6}"/>
              </a:ext>
            </a:extLst>
          </p:cNvPr>
          <p:cNvSpPr/>
          <p:nvPr/>
        </p:nvSpPr>
        <p:spPr>
          <a:xfrm>
            <a:off x="640023" y="2335141"/>
            <a:ext cx="9083188" cy="73671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 b="0" i="0" u="none" strike="noStrike" cap="none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I task vengono </a:t>
            </a:r>
            <a:r>
              <a:rPr lang="it-IT" sz="20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predisposti usando uno schema chiamato </a:t>
            </a:r>
            <a:r>
              <a:rPr lang="it-IT" sz="2000" dirty="0" err="1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Map</a:t>
            </a:r>
            <a:r>
              <a:rPr lang="it-IT" sz="20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 and reduce: </a:t>
            </a:r>
            <a:r>
              <a:rPr lang="it-IT" sz="2000" dirty="0" err="1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Map</a:t>
            </a:r>
            <a:r>
              <a:rPr lang="it-IT" sz="20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 esegue operazioni locali sulla partizione di un nodo </a:t>
            </a:r>
            <a:br>
              <a:rPr lang="it-IT" sz="20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</a:br>
            <a:r>
              <a:rPr lang="it-IT" sz="2000" dirty="0">
                <a:solidFill>
                  <a:schemeClr val="tx1"/>
                </a:solidFill>
                <a:highlight>
                  <a:srgbClr val="FFFFFF"/>
                </a:highlight>
                <a:latin typeface="Roboto" panose="02000000000000000000" pitchFamily="2" charset="0"/>
                <a:ea typeface="Comic Sans MS"/>
                <a:cs typeface="Comic Sans MS"/>
                <a:sym typeface="Comic Sans MS"/>
              </a:rPr>
              <a:t>(es. cambiare formato ad un valore)  mentre reduce effettua aggregazioni di dati di diverse partizioni (es. calcolare la media di tutti i valori)</a:t>
            </a:r>
            <a:endParaRPr sz="20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0EAF99B-9814-9166-7D18-6B02C6950193}"/>
              </a:ext>
            </a:extLst>
          </p:cNvPr>
          <p:cNvSpPr/>
          <p:nvPr/>
        </p:nvSpPr>
        <p:spPr>
          <a:xfrm>
            <a:off x="1336497" y="4024086"/>
            <a:ext cx="1255121" cy="621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BLOCCO 1</a:t>
            </a:r>
          </a:p>
        </p:txBody>
      </p: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06E4C222-A9D1-F5BE-1A62-1CA9F4017F86}"/>
              </a:ext>
            </a:extLst>
          </p:cNvPr>
          <p:cNvSpPr/>
          <p:nvPr/>
        </p:nvSpPr>
        <p:spPr>
          <a:xfrm>
            <a:off x="2740729" y="4172453"/>
            <a:ext cx="1005771" cy="376923"/>
          </a:xfrm>
          <a:prstGeom prst="rightArrow">
            <a:avLst>
              <a:gd name="adj1" fmla="val 37708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034D4F6-17B2-D91E-5B02-A88A3F250B06}"/>
              </a:ext>
            </a:extLst>
          </p:cNvPr>
          <p:cNvSpPr/>
          <p:nvPr/>
        </p:nvSpPr>
        <p:spPr>
          <a:xfrm>
            <a:off x="1336498" y="5306409"/>
            <a:ext cx="1255121" cy="621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BLOCCO 2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2A9B0FF-7F9C-5E37-F179-DFDD2615DC3A}"/>
              </a:ext>
            </a:extLst>
          </p:cNvPr>
          <p:cNvSpPr/>
          <p:nvPr/>
        </p:nvSpPr>
        <p:spPr>
          <a:xfrm>
            <a:off x="1354459" y="6453269"/>
            <a:ext cx="1255121" cy="621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BLOCCO 3</a:t>
            </a:r>
          </a:p>
        </p:txBody>
      </p:sp>
      <p:sp>
        <p:nvSpPr>
          <p:cNvPr id="21" name="Freccia destra 20">
            <a:extLst>
              <a:ext uri="{FF2B5EF4-FFF2-40B4-BE49-F238E27FC236}">
                <a16:creationId xmlns:a16="http://schemas.microsoft.com/office/drawing/2014/main" id="{1D0A0DC3-1365-86A3-26FE-012AF5093191}"/>
              </a:ext>
            </a:extLst>
          </p:cNvPr>
          <p:cNvSpPr/>
          <p:nvPr/>
        </p:nvSpPr>
        <p:spPr>
          <a:xfrm>
            <a:off x="2724005" y="5414385"/>
            <a:ext cx="920895" cy="376923"/>
          </a:xfrm>
          <a:prstGeom prst="rightArrow">
            <a:avLst>
              <a:gd name="adj1" fmla="val 37708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pic>
        <p:nvPicPr>
          <p:cNvPr id="22" name="Elemento grafico 21" descr="Database contorno">
            <a:extLst>
              <a:ext uri="{FF2B5EF4-FFF2-40B4-BE49-F238E27FC236}">
                <a16:creationId xmlns:a16="http://schemas.microsoft.com/office/drawing/2014/main" id="{0E9287C7-30AA-3E3F-F01C-C3A60D456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23" y="4046937"/>
            <a:ext cx="714436" cy="714436"/>
          </a:xfrm>
          <a:prstGeom prst="rect">
            <a:avLst/>
          </a:prstGeom>
        </p:spPr>
      </p:pic>
      <p:pic>
        <p:nvPicPr>
          <p:cNvPr id="23" name="Elemento grafico 22" descr="Server con riempimento a tinta unita">
            <a:extLst>
              <a:ext uri="{FF2B5EF4-FFF2-40B4-BE49-F238E27FC236}">
                <a16:creationId xmlns:a16="http://schemas.microsoft.com/office/drawing/2014/main" id="{3987E01A-CF56-4780-0FF7-ECA759D96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23" y="4003893"/>
            <a:ext cx="774424" cy="774424"/>
          </a:xfrm>
          <a:prstGeom prst="rect">
            <a:avLst/>
          </a:prstGeom>
        </p:spPr>
      </p:pic>
      <p:pic>
        <p:nvPicPr>
          <p:cNvPr id="24" name="Elemento grafico 23" descr="Database contorno">
            <a:extLst>
              <a:ext uri="{FF2B5EF4-FFF2-40B4-BE49-F238E27FC236}">
                <a16:creationId xmlns:a16="http://schemas.microsoft.com/office/drawing/2014/main" id="{E49645A4-D59D-B131-B971-4BB763DF9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23" y="5264712"/>
            <a:ext cx="714436" cy="714436"/>
          </a:xfrm>
          <a:prstGeom prst="rect">
            <a:avLst/>
          </a:prstGeom>
        </p:spPr>
      </p:pic>
      <p:pic>
        <p:nvPicPr>
          <p:cNvPr id="25" name="Elemento grafico 24" descr="Server con riempimento a tinta unita">
            <a:extLst>
              <a:ext uri="{FF2B5EF4-FFF2-40B4-BE49-F238E27FC236}">
                <a16:creationId xmlns:a16="http://schemas.microsoft.com/office/drawing/2014/main" id="{B139354D-ED21-C482-F6A6-8BFD6BD41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23" y="5234718"/>
            <a:ext cx="774424" cy="774424"/>
          </a:xfrm>
          <a:prstGeom prst="rect">
            <a:avLst/>
          </a:prstGeom>
        </p:spPr>
      </p:pic>
      <p:pic>
        <p:nvPicPr>
          <p:cNvPr id="26" name="Elemento grafico 25" descr="Server con riempimento a tinta unita">
            <a:extLst>
              <a:ext uri="{FF2B5EF4-FFF2-40B4-BE49-F238E27FC236}">
                <a16:creationId xmlns:a16="http://schemas.microsoft.com/office/drawing/2014/main" id="{CA12CA73-0059-0976-E3CF-41999876B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395783"/>
            <a:ext cx="774424" cy="774424"/>
          </a:xfrm>
          <a:prstGeom prst="rect">
            <a:avLst/>
          </a:prstGeom>
        </p:spPr>
      </p:pic>
      <p:pic>
        <p:nvPicPr>
          <p:cNvPr id="27" name="Elemento grafico 26" descr="Database contorno">
            <a:extLst>
              <a:ext uri="{FF2B5EF4-FFF2-40B4-BE49-F238E27FC236}">
                <a16:creationId xmlns:a16="http://schemas.microsoft.com/office/drawing/2014/main" id="{F11158DE-0488-A7D5-A738-10CF290AF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23" y="6401305"/>
            <a:ext cx="714436" cy="714436"/>
          </a:xfrm>
          <a:prstGeom prst="rect">
            <a:avLst/>
          </a:prstGeom>
        </p:spPr>
      </p:pic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F2A6AC72-CC1F-781D-02B0-D7DE9F04473E}"/>
              </a:ext>
            </a:extLst>
          </p:cNvPr>
          <p:cNvSpPr/>
          <p:nvPr/>
        </p:nvSpPr>
        <p:spPr>
          <a:xfrm>
            <a:off x="3895611" y="4024086"/>
            <a:ext cx="1255121" cy="62155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RES 1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2C7EFFA5-9D6A-B7D5-1A9E-BDF0A3661A3C}"/>
              </a:ext>
            </a:extLst>
          </p:cNvPr>
          <p:cNvSpPr/>
          <p:nvPr/>
        </p:nvSpPr>
        <p:spPr>
          <a:xfrm>
            <a:off x="3865328" y="5306409"/>
            <a:ext cx="1255121" cy="62155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RES 2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4B50CD25-50ED-FCBB-6DBF-1E17BED7E808}"/>
              </a:ext>
            </a:extLst>
          </p:cNvPr>
          <p:cNvSpPr/>
          <p:nvPr/>
        </p:nvSpPr>
        <p:spPr>
          <a:xfrm>
            <a:off x="3865328" y="6449695"/>
            <a:ext cx="1255121" cy="62155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RES 3</a:t>
            </a:r>
          </a:p>
        </p:txBody>
      </p:sp>
      <p:sp>
        <p:nvSpPr>
          <p:cNvPr id="33" name="Freccia destra 32">
            <a:extLst>
              <a:ext uri="{FF2B5EF4-FFF2-40B4-BE49-F238E27FC236}">
                <a16:creationId xmlns:a16="http://schemas.microsoft.com/office/drawing/2014/main" id="{C9AC7BFB-8104-F946-E74C-527C890F9D7D}"/>
              </a:ext>
            </a:extLst>
          </p:cNvPr>
          <p:cNvSpPr/>
          <p:nvPr/>
        </p:nvSpPr>
        <p:spPr>
          <a:xfrm>
            <a:off x="2768034" y="6594533"/>
            <a:ext cx="920895" cy="376923"/>
          </a:xfrm>
          <a:prstGeom prst="rightArrow">
            <a:avLst>
              <a:gd name="adj1" fmla="val 37708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4" name="Freccia destra 33">
            <a:extLst>
              <a:ext uri="{FF2B5EF4-FFF2-40B4-BE49-F238E27FC236}">
                <a16:creationId xmlns:a16="http://schemas.microsoft.com/office/drawing/2014/main" id="{8B8B6CCE-4143-C128-E4F8-7BB39D20A8F9}"/>
              </a:ext>
            </a:extLst>
          </p:cNvPr>
          <p:cNvSpPr/>
          <p:nvPr/>
        </p:nvSpPr>
        <p:spPr>
          <a:xfrm rot="1159870">
            <a:off x="5333876" y="4643658"/>
            <a:ext cx="1005771" cy="376923"/>
          </a:xfrm>
          <a:prstGeom prst="rightArrow">
            <a:avLst>
              <a:gd name="adj1" fmla="val 37708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5" name="Freccia destra 34">
            <a:extLst>
              <a:ext uri="{FF2B5EF4-FFF2-40B4-BE49-F238E27FC236}">
                <a16:creationId xmlns:a16="http://schemas.microsoft.com/office/drawing/2014/main" id="{028D89F8-7000-7421-B5A2-E395A9F9412F}"/>
              </a:ext>
            </a:extLst>
          </p:cNvPr>
          <p:cNvSpPr/>
          <p:nvPr/>
        </p:nvSpPr>
        <p:spPr>
          <a:xfrm rot="19580810">
            <a:off x="5181712" y="5899725"/>
            <a:ext cx="1245202" cy="376923"/>
          </a:xfrm>
          <a:prstGeom prst="rightArrow">
            <a:avLst>
              <a:gd name="adj1" fmla="val 37708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6" name="Freccia destra 35">
            <a:extLst>
              <a:ext uri="{FF2B5EF4-FFF2-40B4-BE49-F238E27FC236}">
                <a16:creationId xmlns:a16="http://schemas.microsoft.com/office/drawing/2014/main" id="{AC0B71E3-BAAC-BFB3-05B4-8D5BED220D10}"/>
              </a:ext>
            </a:extLst>
          </p:cNvPr>
          <p:cNvSpPr/>
          <p:nvPr/>
        </p:nvSpPr>
        <p:spPr>
          <a:xfrm rot="21174004">
            <a:off x="5214488" y="5303876"/>
            <a:ext cx="1159591" cy="376923"/>
          </a:xfrm>
          <a:prstGeom prst="rightArrow">
            <a:avLst>
              <a:gd name="adj1" fmla="val 37708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C3F3BAE0-0ED8-102D-D45D-E8BFB82CC65B}"/>
              </a:ext>
            </a:extLst>
          </p:cNvPr>
          <p:cNvSpPr/>
          <p:nvPr/>
        </p:nvSpPr>
        <p:spPr>
          <a:xfrm>
            <a:off x="6516445" y="4953936"/>
            <a:ext cx="1073838" cy="62155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REDUCE </a:t>
            </a:r>
          </a:p>
        </p:txBody>
      </p:sp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D2CDF903-D9B9-DAC4-0231-0AF1494C035B}"/>
              </a:ext>
            </a:extLst>
          </p:cNvPr>
          <p:cNvSpPr/>
          <p:nvPr/>
        </p:nvSpPr>
        <p:spPr>
          <a:xfrm>
            <a:off x="8558545" y="4916772"/>
            <a:ext cx="1255121" cy="62155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RES</a:t>
            </a:r>
          </a:p>
        </p:txBody>
      </p:sp>
      <p:sp>
        <p:nvSpPr>
          <p:cNvPr id="39" name="Freccia destra 38">
            <a:extLst>
              <a:ext uri="{FF2B5EF4-FFF2-40B4-BE49-F238E27FC236}">
                <a16:creationId xmlns:a16="http://schemas.microsoft.com/office/drawing/2014/main" id="{F1F35228-3750-3A08-037A-0AD0AFBA606A}"/>
              </a:ext>
            </a:extLst>
          </p:cNvPr>
          <p:cNvSpPr/>
          <p:nvPr/>
        </p:nvSpPr>
        <p:spPr>
          <a:xfrm>
            <a:off x="7713787" y="5076249"/>
            <a:ext cx="754304" cy="376923"/>
          </a:xfrm>
          <a:prstGeom prst="rightArrow">
            <a:avLst>
              <a:gd name="adj1" fmla="val 37708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76664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EF41F-608A-AE86-3EB2-25D5AA6E3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id="{2DDC29DC-299E-0C16-CF99-7634BF4E1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29" y="759481"/>
            <a:ext cx="9286966" cy="624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04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endParaRPr lang="it-IT" altLang="it-IT" sz="2200">
              <a:solidFill>
                <a:srgbClr val="000000"/>
              </a:solidFill>
            </a:endParaRPr>
          </a:p>
          <a:p>
            <a:pPr eaLnBrk="1"/>
            <a:endParaRPr lang="it-IT" altLang="it-IT" sz="2200">
              <a:solidFill>
                <a:srgbClr val="000000"/>
              </a:solidFill>
            </a:endParaRPr>
          </a:p>
          <a:p>
            <a:pPr eaLnBrk="1"/>
            <a:r>
              <a:rPr lang="it-IT" altLang="it-IT" sz="2400" b="1">
                <a:solidFill>
                  <a:srgbClr val="000000"/>
                </a:solidFill>
              </a:rPr>
              <a:t>L'Internet delle cose </a:t>
            </a:r>
            <a:r>
              <a:rPr lang="it-IT" altLang="it-IT" sz="2400">
                <a:solidFill>
                  <a:srgbClr val="000000"/>
                </a:solidFill>
              </a:rPr>
              <a:t>è la rete di oggetti intelligenti che contengono una tecnologia incorporata per comunicare attraverso </a:t>
            </a:r>
            <a:r>
              <a:rPr lang="it-IT" altLang="it-IT" sz="2400" b="1">
                <a:solidFill>
                  <a:srgbClr val="000000"/>
                </a:solidFill>
              </a:rPr>
              <a:t>Internet</a:t>
            </a:r>
            <a:r>
              <a:rPr lang="it-IT" altLang="it-IT" sz="2400">
                <a:solidFill>
                  <a:srgbClr val="000000"/>
                </a:solidFill>
              </a:rPr>
              <a:t> e percepire o interagire con i loro stati interni o con l'ambiente esterno.</a:t>
            </a:r>
          </a:p>
          <a:p>
            <a:pPr eaLnBrk="1"/>
            <a:endParaRPr lang="it-IT" altLang="it-IT" sz="2400">
              <a:solidFill>
                <a:srgbClr val="000000"/>
              </a:solidFill>
            </a:endParaRPr>
          </a:p>
          <a:p>
            <a:pPr eaLnBrk="1"/>
            <a:r>
              <a:rPr lang="it-IT" altLang="it-IT" sz="2400">
                <a:solidFill>
                  <a:srgbClr val="000000"/>
                </a:solidFill>
              </a:rPr>
              <a:t>Una volta che un oggetto intelligente viene connesso a Internet, </a:t>
            </a:r>
            <a:br>
              <a:rPr lang="it-IT" altLang="it-IT" sz="2400">
                <a:solidFill>
                  <a:srgbClr val="000000"/>
                </a:solidFill>
              </a:rPr>
            </a:br>
            <a:r>
              <a:rPr lang="it-IT" altLang="it-IT" sz="2400">
                <a:solidFill>
                  <a:srgbClr val="000000"/>
                </a:solidFill>
              </a:rPr>
              <a:t>i suoi servizi diventano parte della rete stessa</a:t>
            </a:r>
          </a:p>
          <a:p>
            <a:pPr eaLnBrk="1"/>
            <a:endParaRPr lang="it-IT" altLang="it-IT" sz="2400">
              <a:solidFill>
                <a:srgbClr val="000000"/>
              </a:solidFill>
            </a:endParaRPr>
          </a:p>
          <a:p>
            <a:pPr algn="ctr" eaLnBrk="1"/>
            <a:endParaRPr lang="it-IT" altLang="it-IT" sz="2400" b="1">
              <a:solidFill>
                <a:srgbClr val="000000"/>
              </a:solidFill>
            </a:endParaRPr>
          </a:p>
          <a:p>
            <a:pPr algn="ctr" eaLnBrk="1"/>
            <a:endParaRPr lang="it-IT" altLang="it-IT" sz="4400" b="1">
              <a:solidFill>
                <a:srgbClr val="000000"/>
              </a:solidFill>
            </a:endParaRPr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0B26BCDA-155B-8855-B758-818ACBFF4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532" y="1269048"/>
            <a:ext cx="8388168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3528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/>
            <a:r>
              <a:rPr lang="it-IT" altLang="it-IT" sz="4000" b="1">
                <a:solidFill>
                  <a:srgbClr val="000000"/>
                </a:solidFill>
              </a:rPr>
              <a:t>Cosa si intende per Internet delle Cose (Internet of </a:t>
            </a:r>
            <a:r>
              <a:rPr lang="it-IT" altLang="it-IT" sz="4000" b="1" err="1">
                <a:solidFill>
                  <a:srgbClr val="000000"/>
                </a:solidFill>
              </a:rPr>
              <a:t>Things</a:t>
            </a:r>
            <a:r>
              <a:rPr lang="it-IT" altLang="it-IT" sz="4000" b="1">
                <a:solidFill>
                  <a:srgbClr val="000000"/>
                </a:solidFill>
              </a:rPr>
              <a:t> - IoT)?</a:t>
            </a:r>
          </a:p>
        </p:txBody>
      </p:sp>
      <p:pic>
        <p:nvPicPr>
          <p:cNvPr id="2" name="Immagine 1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49C4711A-AD34-3D89-4D92-2F3FEC136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254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66010098-9803-BE1D-AA5A-776BC819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>
            <a:extLst>
              <a:ext uri="{FF2B5EF4-FFF2-40B4-BE49-F238E27FC236}">
                <a16:creationId xmlns:a16="http://schemas.microsoft.com/office/drawing/2014/main" id="{847CAC65-7288-C00D-9691-6FF31A90B6E3}"/>
              </a:ext>
            </a:extLst>
          </p:cNvPr>
          <p:cNvSpPr/>
          <p:nvPr/>
        </p:nvSpPr>
        <p:spPr>
          <a:xfrm>
            <a:off x="500725" y="1409798"/>
            <a:ext cx="9240900" cy="5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br>
              <a:rPr lang="it-IT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2" name="Google Shape;242;p47">
            <a:extLst>
              <a:ext uri="{FF2B5EF4-FFF2-40B4-BE49-F238E27FC236}">
                <a16:creationId xmlns:a16="http://schemas.microsoft.com/office/drawing/2014/main" id="{91FAA851-E2C1-398E-EBE7-7A97F439C6FF}"/>
              </a:ext>
            </a:extLst>
          </p:cNvPr>
          <p:cNvSpPr/>
          <p:nvPr/>
        </p:nvSpPr>
        <p:spPr>
          <a:xfrm>
            <a:off x="508500" y="388077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Cosa abbiamo imparato?</a:t>
            </a:r>
            <a:endParaRPr sz="36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Immagine 2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8E85392B-513F-59DD-16E6-692D78506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571" t="-13614" r="52857" b="13614"/>
          <a:stretch/>
        </p:blipFill>
        <p:spPr>
          <a:xfrm>
            <a:off x="13703801" y="8376064"/>
            <a:ext cx="2913220" cy="3378245"/>
          </a:xfrm>
          <a:prstGeom prst="rect">
            <a:avLst/>
          </a:prstGeom>
        </p:spPr>
      </p:pic>
      <p:pic>
        <p:nvPicPr>
          <p:cNvPr id="7" name="Elemento grafico 6" descr="Lavagna contorno">
            <a:extLst>
              <a:ext uri="{FF2B5EF4-FFF2-40B4-BE49-F238E27FC236}">
                <a16:creationId xmlns:a16="http://schemas.microsoft.com/office/drawing/2014/main" id="{D976008A-C019-5ADA-3C0E-ED68725A8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5965" y="1215"/>
            <a:ext cx="2150135" cy="2150135"/>
          </a:xfrm>
          <a:prstGeom prst="rect">
            <a:avLst/>
          </a:prstGeom>
        </p:spPr>
      </p:pic>
      <p:sp>
        <p:nvSpPr>
          <p:cNvPr id="8" name="Google Shape;241;p47">
            <a:extLst>
              <a:ext uri="{FF2B5EF4-FFF2-40B4-BE49-F238E27FC236}">
                <a16:creationId xmlns:a16="http://schemas.microsoft.com/office/drawing/2014/main" id="{0590C024-4895-DB31-1689-84952C3400F6}"/>
              </a:ext>
            </a:extLst>
          </p:cNvPr>
          <p:cNvSpPr/>
          <p:nvPr/>
        </p:nvSpPr>
        <p:spPr>
          <a:xfrm>
            <a:off x="563500" y="1499444"/>
            <a:ext cx="9240900" cy="5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it-IT" sz="2900" dirty="0">
                <a:latin typeface="Fira Sans"/>
                <a:ea typeface="Arial"/>
                <a:cs typeface="Arial"/>
                <a:sym typeface="Fira Sans"/>
              </a:rPr>
              <a:t>Quali sono le principali a</a:t>
            </a:r>
            <a:r>
              <a:rPr lang="it-IT" sz="2900" dirty="0">
                <a:latin typeface="Fira Sans"/>
                <a:sym typeface="Fira Sans"/>
              </a:rPr>
              <a:t>rchitetture software </a:t>
            </a:r>
            <a:br>
              <a:rPr lang="it-IT" sz="2900" dirty="0">
                <a:latin typeface="Fira Sans"/>
                <a:sym typeface="Fira Sans"/>
              </a:rPr>
            </a:br>
            <a:r>
              <a:rPr lang="it-IT" sz="2900" dirty="0">
                <a:latin typeface="Fira Sans"/>
                <a:sym typeface="Fira Sans"/>
              </a:rPr>
              <a:t>per sistemi IoT e Big Data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it-IT" sz="2900" dirty="0">
                <a:latin typeface="Fira Sans"/>
                <a:sym typeface="Fira Sans"/>
              </a:rPr>
              <a:t>Come si eseguono algoritmi di ML lato Edge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it-IT" sz="2900" dirty="0">
                <a:latin typeface="Fira Sans"/>
                <a:sym typeface="Fira Sans"/>
              </a:rPr>
              <a:t>Come eseguire algoritmi di ML lato Cloud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it-IT" sz="2900" dirty="0">
                <a:latin typeface="Fira Sans"/>
                <a:sym typeface="Fira Sans"/>
              </a:rPr>
              <a:t>Come si gestiscono Big Data stile </a:t>
            </a:r>
            <a:r>
              <a:rPr lang="it-IT" sz="2900" dirty="0" err="1">
                <a:latin typeface="Fira Sans"/>
                <a:sym typeface="Fira Sans"/>
              </a:rPr>
              <a:t>Map</a:t>
            </a:r>
            <a:r>
              <a:rPr lang="it-IT" sz="2900" dirty="0">
                <a:latin typeface="Fira Sans"/>
                <a:sym typeface="Fira Sans"/>
              </a:rPr>
              <a:t> and Reduce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it-IT" sz="2900" b="0" i="0" u="none" strike="noStrike" cap="none" dirty="0">
              <a:solidFill>
                <a:srgbClr val="000000"/>
              </a:solidFill>
              <a:latin typeface="Fira Sans"/>
              <a:ea typeface="Arial"/>
              <a:cs typeface="Arial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it-IT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" name="Elemento grafico 9" descr="Punto interrogativo con riempimento a tinta unita">
            <a:extLst>
              <a:ext uri="{FF2B5EF4-FFF2-40B4-BE49-F238E27FC236}">
                <a16:creationId xmlns:a16="http://schemas.microsoft.com/office/drawing/2014/main" id="{9FD1A656-BF88-7982-7B52-1182A181C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0763" y="1031312"/>
            <a:ext cx="1506900" cy="1506900"/>
          </a:xfrm>
          <a:prstGeom prst="rect">
            <a:avLst/>
          </a:prstGeom>
        </p:spPr>
      </p:pic>
      <p:pic>
        <p:nvPicPr>
          <p:cNvPr id="2" name="Immagine 1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6403FD5C-6ABD-31BE-70FD-FF108579B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14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C8A67F-E12C-6E41-2A15-D252EDC5B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911" y="2403283"/>
            <a:ext cx="9748684" cy="4384080"/>
          </a:xfrm>
        </p:spPr>
        <p:txBody>
          <a:bodyPr/>
          <a:lstStyle/>
          <a:p>
            <a:r>
              <a:rPr lang="it-IT" sz="4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Un caso d’uso: </a:t>
            </a:r>
            <a:br>
              <a:rPr lang="it-IT" sz="4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4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una Rete di Orti Smart</a:t>
            </a:r>
          </a:p>
          <a:p>
            <a:endParaRPr lang="it-IT" dirty="0"/>
          </a:p>
        </p:txBody>
      </p:sp>
      <p:pic>
        <p:nvPicPr>
          <p:cNvPr id="2" name="Immagine 1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B915B7DE-2BAF-D357-83FC-FF249AE4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71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>
          <a:extLst>
            <a:ext uri="{FF2B5EF4-FFF2-40B4-BE49-F238E27FC236}">
              <a16:creationId xmlns:a16="http://schemas.microsoft.com/office/drawing/2014/main" id="{455D650C-0E68-2D76-82CE-DBCFC968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>
            <a:extLst>
              <a:ext uri="{FF2B5EF4-FFF2-40B4-BE49-F238E27FC236}">
                <a16:creationId xmlns:a16="http://schemas.microsoft.com/office/drawing/2014/main" id="{2C82F3B4-F2AE-9CCC-8D5E-A988D32269A8}"/>
              </a:ext>
            </a:extLst>
          </p:cNvPr>
          <p:cNvSpPr/>
          <p:nvPr/>
        </p:nvSpPr>
        <p:spPr>
          <a:xfrm>
            <a:off x="744611" y="131421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>
                <a:latin typeface="Fira Sans"/>
                <a:ea typeface="Fira Sans"/>
                <a:cs typeface="Fira Sans"/>
                <a:sym typeface="Fira Sans"/>
              </a:rPr>
              <a:t>Il caso d’uso di </a:t>
            </a:r>
            <a:r>
              <a:rPr lang="it-IT" sz="4000" b="1" err="1">
                <a:latin typeface="Fira Sans"/>
                <a:ea typeface="Fira Sans"/>
                <a:cs typeface="Fira Sans"/>
                <a:sym typeface="Fira Sans"/>
              </a:rPr>
              <a:t>BotBid</a:t>
            </a:r>
            <a:r>
              <a:rPr lang="it-IT" sz="4000" b="1">
                <a:latin typeface="Fira Sans"/>
                <a:ea typeface="Fira Sans"/>
                <a:cs typeface="Fira Sans"/>
                <a:sym typeface="Fira Sans"/>
              </a:rPr>
              <a:t>: orti smart </a:t>
            </a:r>
            <a:endParaRPr sz="1800" b="1" i="0" u="none" strike="noStrike" cap="none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5" name="Google Shape;165;p36">
            <a:extLst>
              <a:ext uri="{FF2B5EF4-FFF2-40B4-BE49-F238E27FC236}">
                <a16:creationId xmlns:a16="http://schemas.microsoft.com/office/drawing/2014/main" id="{91EE1174-874A-1B30-52CB-BB84E91E17A8}"/>
              </a:ext>
            </a:extLst>
          </p:cNvPr>
          <p:cNvSpPr/>
          <p:nvPr/>
        </p:nvSpPr>
        <p:spPr>
          <a:xfrm>
            <a:off x="4183576" y="4565075"/>
            <a:ext cx="7720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43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800" b="0" i="0" u="none" strike="noStrike" cap="none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D0B080C-5BD4-7543-3127-3D2B9DCD0303}"/>
              </a:ext>
            </a:extLst>
          </p:cNvPr>
          <p:cNvGrpSpPr/>
          <p:nvPr/>
        </p:nvGrpSpPr>
        <p:grpSpPr>
          <a:xfrm>
            <a:off x="262043" y="1417975"/>
            <a:ext cx="9678370" cy="5732657"/>
            <a:chOff x="262043" y="1417975"/>
            <a:chExt cx="9678370" cy="5732657"/>
          </a:xfrm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C8CD2417-6960-0008-19DD-AD1A729AFAA3}"/>
                </a:ext>
              </a:extLst>
            </p:cNvPr>
            <p:cNvSpPr/>
            <p:nvPr/>
          </p:nvSpPr>
          <p:spPr>
            <a:xfrm>
              <a:off x="305071" y="5888832"/>
              <a:ext cx="9376151" cy="1261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" name="Group 52">
              <a:extLst>
                <a:ext uri="{FF2B5EF4-FFF2-40B4-BE49-F238E27FC236}">
                  <a16:creationId xmlns:a16="http://schemas.microsoft.com/office/drawing/2014/main" id="{527B77A2-14B5-4CAC-2E97-0DE3966FD091}"/>
                </a:ext>
              </a:extLst>
            </p:cNvPr>
            <p:cNvGrpSpPr/>
            <p:nvPr/>
          </p:nvGrpSpPr>
          <p:grpSpPr>
            <a:xfrm>
              <a:off x="262043" y="2186800"/>
              <a:ext cx="9678370" cy="3578688"/>
              <a:chOff x="-335715" y="1691210"/>
              <a:chExt cx="12666266" cy="4484132"/>
            </a:xfrm>
          </p:grpSpPr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05C74ECD-9D37-0458-81E4-E63E631F2E90}"/>
                  </a:ext>
                </a:extLst>
              </p:cNvPr>
              <p:cNvSpPr txBox="1"/>
              <p:nvPr/>
            </p:nvSpPr>
            <p:spPr>
              <a:xfrm>
                <a:off x="-335715" y="4016339"/>
                <a:ext cx="1817915" cy="73272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3200" b="1">
                    <a:cs typeface="Calibri"/>
                  </a:rPr>
                  <a:t>ORTO</a:t>
                </a:r>
              </a:p>
            </p:txBody>
          </p:sp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8BBBC41-F0D1-6728-2022-2F8AA2BA4030}"/>
                  </a:ext>
                </a:extLst>
              </p:cNvPr>
              <p:cNvSpPr txBox="1"/>
              <p:nvPr/>
            </p:nvSpPr>
            <p:spPr>
              <a:xfrm>
                <a:off x="750832" y="1872474"/>
                <a:ext cx="1802946" cy="65560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b="1">
                    <a:cs typeface="Calibri"/>
                  </a:rPr>
                  <a:t>SENSORE </a:t>
                </a:r>
              </a:p>
              <a:p>
                <a:pPr algn="ctr"/>
                <a:endParaRPr lang="it-IT" b="1">
                  <a:cs typeface="Calibri"/>
                </a:endParaRPr>
              </a:p>
            </p:txBody>
          </p:sp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122BCF3B-AA35-6B8E-6819-C0E2452D241F}"/>
                  </a:ext>
                </a:extLst>
              </p:cNvPr>
              <p:cNvSpPr txBox="1"/>
              <p:nvPr/>
            </p:nvSpPr>
            <p:spPr>
              <a:xfrm>
                <a:off x="2351028" y="2235495"/>
                <a:ext cx="9320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b="1" i="1">
                    <a:cs typeface="Calibri"/>
                  </a:rPr>
                  <a:t>dati</a:t>
                </a:r>
              </a:p>
            </p:txBody>
          </p:sp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18DB8C7-6DFB-188B-A13B-876262A4E74C}"/>
                  </a:ext>
                </a:extLst>
              </p:cNvPr>
              <p:cNvSpPr txBox="1"/>
              <p:nvPr/>
            </p:nvSpPr>
            <p:spPr>
              <a:xfrm>
                <a:off x="3385170" y="1691210"/>
                <a:ext cx="1193346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b="1">
                    <a:cs typeface="Calibri"/>
                  </a:rPr>
                  <a:t>APP SU MOBILE</a:t>
                </a:r>
                <a:endParaRPr lang="it-IT"/>
              </a:p>
            </p:txBody>
          </p:sp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11DF380-1249-1013-904C-697749625E85}"/>
                  </a:ext>
                </a:extLst>
              </p:cNvPr>
              <p:cNvSpPr txBox="1"/>
              <p:nvPr/>
            </p:nvSpPr>
            <p:spPr>
              <a:xfrm>
                <a:off x="5504482" y="2071633"/>
                <a:ext cx="9320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b="1" i="1">
                    <a:cs typeface="Calibri"/>
                  </a:rPr>
                  <a:t>dati</a:t>
                </a:r>
              </a:p>
            </p:txBody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2B10798-8F46-1B57-51B1-85C1023967E9}"/>
                  </a:ext>
                </a:extLst>
              </p:cNvPr>
              <p:cNvSpPr txBox="1"/>
              <p:nvPr/>
            </p:nvSpPr>
            <p:spPr>
              <a:xfrm>
                <a:off x="1915599" y="3530894"/>
                <a:ext cx="1802946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b="1">
                    <a:cs typeface="Calibri"/>
                  </a:rPr>
                  <a:t>SENSORE PH</a:t>
                </a: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C8A8C19F-493B-CD54-489D-2C92B0767DED}"/>
                  </a:ext>
                </a:extLst>
              </p:cNvPr>
              <p:cNvSpPr txBox="1"/>
              <p:nvPr/>
            </p:nvSpPr>
            <p:spPr>
              <a:xfrm>
                <a:off x="4539055" y="3813923"/>
                <a:ext cx="9320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b="1" i="1">
                    <a:cs typeface="Calibri"/>
                  </a:rPr>
                  <a:t>dati</a:t>
                </a:r>
              </a:p>
            </p:txBody>
          </p:sp>
          <p:sp>
            <p:nvSpPr>
              <p:cNvPr id="12" name="CasellaDiTesto 12">
                <a:extLst>
                  <a:ext uri="{FF2B5EF4-FFF2-40B4-BE49-F238E27FC236}">
                    <a16:creationId xmlns:a16="http://schemas.microsoft.com/office/drawing/2014/main" id="{0A8ACBAA-76F8-7F47-B489-3C55C1CB17AA}"/>
                  </a:ext>
                </a:extLst>
              </p:cNvPr>
              <p:cNvSpPr txBox="1"/>
              <p:nvPr/>
            </p:nvSpPr>
            <p:spPr>
              <a:xfrm>
                <a:off x="6231787" y="3545305"/>
                <a:ext cx="1802946" cy="38564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b="1">
                    <a:cs typeface="Calibri"/>
                  </a:rPr>
                  <a:t>FORM</a:t>
                </a:r>
                <a:endParaRPr lang="it-IT"/>
              </a:p>
            </p:txBody>
          </p:sp>
          <p:sp>
            <p:nvSpPr>
              <p:cNvPr id="14" name="CasellaDiTesto 14">
                <a:extLst>
                  <a:ext uri="{FF2B5EF4-FFF2-40B4-BE49-F238E27FC236}">
                    <a16:creationId xmlns:a16="http://schemas.microsoft.com/office/drawing/2014/main" id="{9EA4EA25-1338-B651-E96E-9D283935D28D}"/>
                  </a:ext>
                </a:extLst>
              </p:cNvPr>
              <p:cNvSpPr txBox="1"/>
              <p:nvPr/>
            </p:nvSpPr>
            <p:spPr>
              <a:xfrm>
                <a:off x="1872057" y="5283494"/>
                <a:ext cx="1802946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b="1">
                    <a:cs typeface="Calibri"/>
                  </a:rPr>
                  <a:t>ARDUINO +  SHIELD</a:t>
                </a:r>
                <a:endParaRPr lang="it-IT"/>
              </a:p>
            </p:txBody>
          </p:sp>
          <p:sp>
            <p:nvSpPr>
              <p:cNvPr id="15" name="CasellaDiTesto 15">
                <a:extLst>
                  <a:ext uri="{FF2B5EF4-FFF2-40B4-BE49-F238E27FC236}">
                    <a16:creationId xmlns:a16="http://schemas.microsoft.com/office/drawing/2014/main" id="{16D16BAF-94E7-ECAB-E20F-04A7CC37FCE5}"/>
                  </a:ext>
                </a:extLst>
              </p:cNvPr>
              <p:cNvSpPr txBox="1"/>
              <p:nvPr/>
            </p:nvSpPr>
            <p:spPr>
              <a:xfrm>
                <a:off x="4658797" y="5806010"/>
                <a:ext cx="93208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b="1" i="1">
                    <a:cs typeface="Calibri"/>
                  </a:rPr>
                  <a:t>dati</a:t>
                </a:r>
              </a:p>
            </p:txBody>
          </p:sp>
          <p:sp>
            <p:nvSpPr>
              <p:cNvPr id="16" name="CasellaDiTesto 16">
                <a:extLst>
                  <a:ext uri="{FF2B5EF4-FFF2-40B4-BE49-F238E27FC236}">
                    <a16:creationId xmlns:a16="http://schemas.microsoft.com/office/drawing/2014/main" id="{FD7DBE9D-3114-5E84-77A6-A477E315C300}"/>
                  </a:ext>
                </a:extLst>
              </p:cNvPr>
              <p:cNvSpPr txBox="1"/>
              <p:nvPr/>
            </p:nvSpPr>
            <p:spPr>
              <a:xfrm>
                <a:off x="3624538" y="4551841"/>
                <a:ext cx="2416627" cy="115694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800">
                    <a:cs typeface="Calibri"/>
                  </a:rPr>
                  <a:t>Tramite Internet della Scuola o hotspot mobile</a:t>
                </a:r>
                <a:endParaRPr lang="it-IT" sz="1800"/>
              </a:p>
            </p:txBody>
          </p:sp>
          <p:sp>
            <p:nvSpPr>
              <p:cNvPr id="17" name="CasellaDiTesto 17">
                <a:extLst>
                  <a:ext uri="{FF2B5EF4-FFF2-40B4-BE49-F238E27FC236}">
                    <a16:creationId xmlns:a16="http://schemas.microsoft.com/office/drawing/2014/main" id="{CCA78B23-63F1-198D-2FBD-AC49AC6F5DEA}"/>
                  </a:ext>
                </a:extLst>
              </p:cNvPr>
              <p:cNvSpPr txBox="1"/>
              <p:nvPr/>
            </p:nvSpPr>
            <p:spPr>
              <a:xfrm>
                <a:off x="6106599" y="4902494"/>
                <a:ext cx="1802946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b="1">
                    <a:cs typeface="Calibri"/>
                  </a:rPr>
                  <a:t>DIBRIS</a:t>
                </a:r>
                <a:br>
                  <a:rPr lang="it-IT" b="1">
                    <a:cs typeface="Calibri"/>
                  </a:rPr>
                </a:br>
                <a:r>
                  <a:rPr lang="it-IT" b="1" err="1">
                    <a:cs typeface="Calibri"/>
                  </a:rPr>
                  <a:t>UniGe</a:t>
                </a:r>
                <a:endParaRPr lang="it-IT"/>
              </a:p>
            </p:txBody>
          </p:sp>
          <p:sp>
            <p:nvSpPr>
              <p:cNvPr id="18" name="CasellaDiTesto 18">
                <a:extLst>
                  <a:ext uri="{FF2B5EF4-FFF2-40B4-BE49-F238E27FC236}">
                    <a16:creationId xmlns:a16="http://schemas.microsoft.com/office/drawing/2014/main" id="{29FE5167-96B3-AE38-1704-EDED07C602A3}"/>
                  </a:ext>
                </a:extLst>
              </p:cNvPr>
              <p:cNvSpPr txBox="1"/>
              <p:nvPr/>
            </p:nvSpPr>
            <p:spPr>
              <a:xfrm>
                <a:off x="8552733" y="4446728"/>
                <a:ext cx="3777818" cy="13497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3200" b="1">
                    <a:solidFill>
                      <a:srgbClr val="FF0000"/>
                    </a:solidFill>
                    <a:cs typeface="Calibri"/>
                  </a:rPr>
                  <a:t>DASHBOARD BOTANICA</a:t>
                </a:r>
                <a:endParaRPr lang="it-IT" sz="32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9" name="Connettore 2 20">
                <a:extLst>
                  <a:ext uri="{FF2B5EF4-FFF2-40B4-BE49-F238E27FC236}">
                    <a16:creationId xmlns:a16="http://schemas.microsoft.com/office/drawing/2014/main" id="{61E969BA-B37C-51BF-9C84-866498741C8B}"/>
                  </a:ext>
                </a:extLst>
              </p:cNvPr>
              <p:cNvCxnSpPr/>
              <p:nvPr/>
            </p:nvCxnSpPr>
            <p:spPr>
              <a:xfrm flipV="1">
                <a:off x="778044" y="2374289"/>
                <a:ext cx="674915" cy="174171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2 21">
                <a:extLst>
                  <a:ext uri="{FF2B5EF4-FFF2-40B4-BE49-F238E27FC236}">
                    <a16:creationId xmlns:a16="http://schemas.microsoft.com/office/drawing/2014/main" id="{7D1DC87D-512C-3879-5DDB-F18DC469E2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54986" y="3865631"/>
                <a:ext cx="718458" cy="4572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2 22">
                <a:extLst>
                  <a:ext uri="{FF2B5EF4-FFF2-40B4-BE49-F238E27FC236}">
                    <a16:creationId xmlns:a16="http://schemas.microsoft.com/office/drawing/2014/main" id="{B757E768-24F1-AC7B-2BBA-1BCDB2C48D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586" y="4649402"/>
                <a:ext cx="1295400" cy="80554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ttore a gomito 23">
                <a:extLst>
                  <a:ext uri="{FF2B5EF4-FFF2-40B4-BE49-F238E27FC236}">
                    <a16:creationId xmlns:a16="http://schemas.microsoft.com/office/drawing/2014/main" id="{F9AA2758-2C6B-0735-DB16-E408169BC56D}"/>
                  </a:ext>
                </a:extLst>
              </p:cNvPr>
              <p:cNvCxnSpPr/>
              <p:nvPr/>
            </p:nvCxnSpPr>
            <p:spPr>
              <a:xfrm>
                <a:off x="1541405" y="2332107"/>
                <a:ext cx="1012372" cy="97973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ttore a gomito 24">
                <a:extLst>
                  <a:ext uri="{FF2B5EF4-FFF2-40B4-BE49-F238E27FC236}">
                    <a16:creationId xmlns:a16="http://schemas.microsoft.com/office/drawing/2014/main" id="{CEA81120-4691-1E2A-3B79-DB8F8C998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0748" y="3899649"/>
                <a:ext cx="2416628" cy="97973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ttore a gomito 25">
                <a:extLst>
                  <a:ext uri="{FF2B5EF4-FFF2-40B4-BE49-F238E27FC236}">
                    <a16:creationId xmlns:a16="http://schemas.microsoft.com/office/drawing/2014/main" id="{1628F27E-73AA-8C33-678B-D3D55BDF2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3147" y="5891735"/>
                <a:ext cx="2307772" cy="97973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ttore a gomito 26">
                <a:extLst>
                  <a:ext uri="{FF2B5EF4-FFF2-40B4-BE49-F238E27FC236}">
                    <a16:creationId xmlns:a16="http://schemas.microsoft.com/office/drawing/2014/main" id="{B875EA35-4065-9937-75E6-C114C609DA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9691" y="2342992"/>
                <a:ext cx="1904999" cy="97973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a gomito 27">
                <a:extLst>
                  <a:ext uri="{FF2B5EF4-FFF2-40B4-BE49-F238E27FC236}">
                    <a16:creationId xmlns:a16="http://schemas.microsoft.com/office/drawing/2014/main" id="{1C4F38D8-0A28-D8A5-0AF5-1BD051D6A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6177" y="2059967"/>
                <a:ext cx="762002" cy="478969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28">
                <a:extLst>
                  <a:ext uri="{FF2B5EF4-FFF2-40B4-BE49-F238E27FC236}">
                    <a16:creationId xmlns:a16="http://schemas.microsoft.com/office/drawing/2014/main" id="{1E85F638-DCB4-FD0F-21FA-0AAED2CF38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5614" y="3813923"/>
                <a:ext cx="1242303" cy="40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29">
                <a:extLst>
                  <a:ext uri="{FF2B5EF4-FFF2-40B4-BE49-F238E27FC236}">
                    <a16:creationId xmlns:a16="http://schemas.microsoft.com/office/drawing/2014/main" id="{9BE5BAFD-9097-989E-061F-941053F518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3584" y="5313429"/>
                <a:ext cx="1066802" cy="51163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2 30">
                <a:extLst>
                  <a:ext uri="{FF2B5EF4-FFF2-40B4-BE49-F238E27FC236}">
                    <a16:creationId xmlns:a16="http://schemas.microsoft.com/office/drawing/2014/main" id="{36C39C38-9A34-B225-D700-30CCF8385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4164" y="2176946"/>
                <a:ext cx="2880202" cy="67413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dash"/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31">
                <a:extLst>
                  <a:ext uri="{FF2B5EF4-FFF2-40B4-BE49-F238E27FC236}">
                    <a16:creationId xmlns:a16="http://schemas.microsoft.com/office/drawing/2014/main" id="{5EC72A2D-89BF-B13F-C418-8AC4F07F92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9451" y="3715560"/>
                <a:ext cx="1381628" cy="2330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32">
                <a:extLst>
                  <a:ext uri="{FF2B5EF4-FFF2-40B4-BE49-F238E27FC236}">
                    <a16:creationId xmlns:a16="http://schemas.microsoft.com/office/drawing/2014/main" id="{6A8D4CB2-F35C-4E08-2544-6308E915A393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V="1">
                <a:off x="7440101" y="5121611"/>
                <a:ext cx="1112632" cy="1373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CasellaDiTesto 1">
                <a:extLst>
                  <a:ext uri="{FF2B5EF4-FFF2-40B4-BE49-F238E27FC236}">
                    <a16:creationId xmlns:a16="http://schemas.microsoft.com/office/drawing/2014/main" id="{D9565853-FC7D-22ED-C83C-2017005DC983}"/>
                  </a:ext>
                </a:extLst>
              </p:cNvPr>
              <p:cNvSpPr txBox="1"/>
              <p:nvPr/>
            </p:nvSpPr>
            <p:spPr>
              <a:xfrm>
                <a:off x="3624538" y="2745355"/>
                <a:ext cx="2216603" cy="104124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600">
                    <a:cs typeface="Calibri"/>
                  </a:rPr>
                  <a:t>Gli studenti leggono i dati e li inseriscono</a:t>
                </a:r>
                <a:endParaRPr lang="it-IT" sz="1600"/>
              </a:p>
            </p:txBody>
          </p:sp>
        </p:grpSp>
        <p:pic>
          <p:nvPicPr>
            <p:cNvPr id="37" name="Elemento grafico 36" descr="Termometro con riempimento a tinta unita">
              <a:extLst>
                <a:ext uri="{FF2B5EF4-FFF2-40B4-BE49-F238E27FC236}">
                  <a16:creationId xmlns:a16="http://schemas.microsoft.com/office/drawing/2014/main" id="{161A7EC4-6D04-01F6-2AFC-14EF681B8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6970" y="6138568"/>
              <a:ext cx="914400" cy="914400"/>
            </a:xfrm>
            <a:prstGeom prst="rect">
              <a:avLst/>
            </a:prstGeom>
          </p:spPr>
        </p:pic>
        <p:pic>
          <p:nvPicPr>
            <p:cNvPr id="39" name="Elemento grafico 38" descr="Contachilometri centrale contorno">
              <a:extLst>
                <a:ext uri="{FF2B5EF4-FFF2-40B4-BE49-F238E27FC236}">
                  <a16:creationId xmlns:a16="http://schemas.microsoft.com/office/drawing/2014/main" id="{CD21CE3A-D789-8639-0E7C-1D7CBF5F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39728" y="6138568"/>
              <a:ext cx="914400" cy="841431"/>
            </a:xfrm>
            <a:prstGeom prst="rect">
              <a:avLst/>
            </a:prstGeom>
          </p:spPr>
        </p:pic>
        <p:pic>
          <p:nvPicPr>
            <p:cNvPr id="40" name="Elemento grafico 39" descr="Antenna con riempimento a tinta unita">
              <a:extLst>
                <a:ext uri="{FF2B5EF4-FFF2-40B4-BE49-F238E27FC236}">
                  <a16:creationId xmlns:a16="http://schemas.microsoft.com/office/drawing/2014/main" id="{ED3A1A8D-80F7-6FA6-A5C6-2B1EF252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85293" y="6074290"/>
              <a:ext cx="758392" cy="808376"/>
            </a:xfrm>
            <a:prstGeom prst="rect">
              <a:avLst/>
            </a:prstGeom>
          </p:spPr>
        </p:pic>
        <p:pic>
          <p:nvPicPr>
            <p:cNvPr id="41" name="Elemento grafico 40" descr="Grafico a barre contorno">
              <a:extLst>
                <a:ext uri="{FF2B5EF4-FFF2-40B4-BE49-F238E27FC236}">
                  <a16:creationId xmlns:a16="http://schemas.microsoft.com/office/drawing/2014/main" id="{E7AFE466-9085-2C00-6E99-88DCC9481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41664" y="5925759"/>
              <a:ext cx="956907" cy="956907"/>
            </a:xfrm>
            <a:prstGeom prst="rect">
              <a:avLst/>
            </a:prstGeom>
          </p:spPr>
        </p:pic>
        <p:pic>
          <p:nvPicPr>
            <p:cNvPr id="42" name="Elemento grafico 41" descr="Ricerca con riempimento a tinta unita">
              <a:extLst>
                <a:ext uri="{FF2B5EF4-FFF2-40B4-BE49-F238E27FC236}">
                  <a16:creationId xmlns:a16="http://schemas.microsoft.com/office/drawing/2014/main" id="{4BA52CC8-082F-BFC8-EAC2-1B533E6CC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31397" y="6039810"/>
              <a:ext cx="914400" cy="914400"/>
            </a:xfrm>
            <a:prstGeom prst="rect">
              <a:avLst/>
            </a:prstGeom>
          </p:spPr>
        </p:pic>
        <p:pic>
          <p:nvPicPr>
            <p:cNvPr id="45" name="Elemento grafico 44" descr="Presentazione con grafico a torta contorno">
              <a:extLst>
                <a:ext uri="{FF2B5EF4-FFF2-40B4-BE49-F238E27FC236}">
                  <a16:creationId xmlns:a16="http://schemas.microsoft.com/office/drawing/2014/main" id="{CD8643C4-1751-EF91-6338-4909A7A3E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68887" y="2616529"/>
              <a:ext cx="1794364" cy="1794364"/>
            </a:xfrm>
            <a:prstGeom prst="rect">
              <a:avLst/>
            </a:prstGeom>
          </p:spPr>
        </p:pic>
        <p:sp>
          <p:nvSpPr>
            <p:cNvPr id="53" name="Freccia destra 52">
              <a:extLst>
                <a:ext uri="{FF2B5EF4-FFF2-40B4-BE49-F238E27FC236}">
                  <a16:creationId xmlns:a16="http://schemas.microsoft.com/office/drawing/2014/main" id="{9F0A5F08-6DF0-9A96-75E6-F8BAEDAA4175}"/>
                </a:ext>
              </a:extLst>
            </p:cNvPr>
            <p:cNvSpPr/>
            <p:nvPr/>
          </p:nvSpPr>
          <p:spPr>
            <a:xfrm flipH="1">
              <a:off x="5514226" y="1576322"/>
              <a:ext cx="4166996" cy="730167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4" name="Elemento grafico 53" descr="Ingranaggi con riempimento a tinta unita">
              <a:extLst>
                <a:ext uri="{FF2B5EF4-FFF2-40B4-BE49-F238E27FC236}">
                  <a16:creationId xmlns:a16="http://schemas.microsoft.com/office/drawing/2014/main" id="{A127702A-6F31-6520-EED7-A0007CBA1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61461" y="1417975"/>
              <a:ext cx="1014851" cy="1014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391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tangolo 54">
            <a:extLst>
              <a:ext uri="{FF2B5EF4-FFF2-40B4-BE49-F238E27FC236}">
                <a16:creationId xmlns:a16="http://schemas.microsoft.com/office/drawing/2014/main" id="{C5F60EA8-2A33-D035-4ACD-8589F4A09784}"/>
              </a:ext>
            </a:extLst>
          </p:cNvPr>
          <p:cNvSpPr/>
          <p:nvPr/>
        </p:nvSpPr>
        <p:spPr>
          <a:xfrm>
            <a:off x="53537" y="4801704"/>
            <a:ext cx="5925996" cy="2668675"/>
          </a:xfrm>
          <a:prstGeom prst="rect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273D1942-8157-3022-47E7-B3125FFFAA48}"/>
              </a:ext>
            </a:extLst>
          </p:cNvPr>
          <p:cNvGrpSpPr/>
          <p:nvPr/>
        </p:nvGrpSpPr>
        <p:grpSpPr>
          <a:xfrm>
            <a:off x="181429" y="133879"/>
            <a:ext cx="9812055" cy="7460162"/>
            <a:chOff x="181429" y="133879"/>
            <a:chExt cx="9812055" cy="7460162"/>
          </a:xfrm>
        </p:grpSpPr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610DCC11-1AAB-7E63-426D-39F0F349AD98}"/>
                </a:ext>
              </a:extLst>
            </p:cNvPr>
            <p:cNvSpPr/>
            <p:nvPr/>
          </p:nvSpPr>
          <p:spPr>
            <a:xfrm>
              <a:off x="193862" y="426232"/>
              <a:ext cx="4518856" cy="2951601"/>
            </a:xfrm>
            <a:prstGeom prst="rect">
              <a:avLst/>
            </a:prstGeom>
            <a:ln w="635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" name="Elemento grafico 4" descr="Pianta con riempimento a tinta unita">
              <a:extLst>
                <a:ext uri="{FF2B5EF4-FFF2-40B4-BE49-F238E27FC236}">
                  <a16:creationId xmlns:a16="http://schemas.microsoft.com/office/drawing/2014/main" id="{0FD5D15D-5B20-7655-215E-2A97E1FA3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1429" y="981277"/>
              <a:ext cx="972596" cy="972596"/>
            </a:xfrm>
            <a:prstGeom prst="rect">
              <a:avLst/>
            </a:prstGeom>
          </p:spPr>
        </p:pic>
        <p:pic>
          <p:nvPicPr>
            <p:cNvPr id="6" name="Elemento grafico 5" descr="Pianta con riempimento a tinta unita">
              <a:extLst>
                <a:ext uri="{FF2B5EF4-FFF2-40B4-BE49-F238E27FC236}">
                  <a16:creationId xmlns:a16="http://schemas.microsoft.com/office/drawing/2014/main" id="{1EFBA11A-A65C-F8FE-5B88-DD212B056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8780" y="6472691"/>
              <a:ext cx="914400" cy="914400"/>
            </a:xfrm>
            <a:prstGeom prst="rect">
              <a:avLst/>
            </a:prstGeom>
          </p:spPr>
        </p:pic>
        <p:pic>
          <p:nvPicPr>
            <p:cNvPr id="8" name="Elemento grafico 7" descr="Pianta con riempimento a tinta unita">
              <a:extLst>
                <a:ext uri="{FF2B5EF4-FFF2-40B4-BE49-F238E27FC236}">
                  <a16:creationId xmlns:a16="http://schemas.microsoft.com/office/drawing/2014/main" id="{DBED1ACC-E2C5-8DFF-48D0-4A319CD5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71550" y="6496434"/>
              <a:ext cx="914400" cy="914400"/>
            </a:xfrm>
            <a:prstGeom prst="rect">
              <a:avLst/>
            </a:prstGeom>
          </p:spPr>
        </p:pic>
        <p:pic>
          <p:nvPicPr>
            <p:cNvPr id="10" name="Elemento grafico 9" descr="Termometro con riempimento a tinta unita">
              <a:extLst>
                <a:ext uri="{FF2B5EF4-FFF2-40B4-BE49-F238E27FC236}">
                  <a16:creationId xmlns:a16="http://schemas.microsoft.com/office/drawing/2014/main" id="{E4B1FFF1-C047-0AB5-6491-E942F126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9077" y="981277"/>
              <a:ext cx="712839" cy="712839"/>
            </a:xfrm>
            <a:prstGeom prst="rect">
              <a:avLst/>
            </a:prstGeom>
          </p:spPr>
        </p:pic>
        <p:pic>
          <p:nvPicPr>
            <p:cNvPr id="11" name="Elemento grafico 10" descr="Termometro con riempimento a tinta unita">
              <a:extLst>
                <a:ext uri="{FF2B5EF4-FFF2-40B4-BE49-F238E27FC236}">
                  <a16:creationId xmlns:a16="http://schemas.microsoft.com/office/drawing/2014/main" id="{A4AFADA6-82A3-59CA-F048-A78BFBFC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0936" y="6463954"/>
              <a:ext cx="712839" cy="712839"/>
            </a:xfrm>
            <a:prstGeom prst="rect">
              <a:avLst/>
            </a:prstGeom>
          </p:spPr>
        </p:pic>
        <p:pic>
          <p:nvPicPr>
            <p:cNvPr id="12" name="Elemento grafico 11" descr="Termometro con riempimento a tinta unita">
              <a:extLst>
                <a:ext uri="{FF2B5EF4-FFF2-40B4-BE49-F238E27FC236}">
                  <a16:creationId xmlns:a16="http://schemas.microsoft.com/office/drawing/2014/main" id="{38EF5787-5906-1995-6D77-14C46F21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85854" y="6436502"/>
              <a:ext cx="712839" cy="712839"/>
            </a:xfrm>
            <a:prstGeom prst="rect">
              <a:avLst/>
            </a:prstGeom>
          </p:spPr>
        </p:pic>
        <p:pic>
          <p:nvPicPr>
            <p:cNvPr id="15" name="Elemento grafico 14" descr="Processore con riempimento a tinta unita">
              <a:extLst>
                <a:ext uri="{FF2B5EF4-FFF2-40B4-BE49-F238E27FC236}">
                  <a16:creationId xmlns:a16="http://schemas.microsoft.com/office/drawing/2014/main" id="{4F2ED74C-8D7B-0BA6-7074-6F4464409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63885" y="6564722"/>
              <a:ext cx="670922" cy="670922"/>
            </a:xfrm>
            <a:prstGeom prst="rect">
              <a:avLst/>
            </a:prstGeom>
          </p:spPr>
        </p:pic>
        <p:pic>
          <p:nvPicPr>
            <p:cNvPr id="16" name="Elemento grafico 15" descr="Processore con riempimento a tinta unita">
              <a:extLst>
                <a:ext uri="{FF2B5EF4-FFF2-40B4-BE49-F238E27FC236}">
                  <a16:creationId xmlns:a16="http://schemas.microsoft.com/office/drawing/2014/main" id="{B9BFD3DC-9402-0244-A39C-07E70EE2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02922" y="1023191"/>
              <a:ext cx="631447" cy="631447"/>
            </a:xfrm>
            <a:prstGeom prst="rect">
              <a:avLst/>
            </a:prstGeom>
          </p:spPr>
        </p:pic>
        <p:pic>
          <p:nvPicPr>
            <p:cNvPr id="17" name="Elemento grafico 16" descr="Processore con riempimento a tinta unita">
              <a:extLst>
                <a:ext uri="{FF2B5EF4-FFF2-40B4-BE49-F238E27FC236}">
                  <a16:creationId xmlns:a16="http://schemas.microsoft.com/office/drawing/2014/main" id="{A130A5C7-DBC0-58F8-8910-003C115C5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23233" y="6140014"/>
              <a:ext cx="712839" cy="712839"/>
            </a:xfrm>
            <a:prstGeom prst="rect">
              <a:avLst/>
            </a:prstGeom>
          </p:spPr>
        </p:pic>
        <p:pic>
          <p:nvPicPr>
            <p:cNvPr id="20" name="Elemento grafico 19" descr="Server con riempimento a tinta unita">
              <a:extLst>
                <a:ext uri="{FF2B5EF4-FFF2-40B4-BE49-F238E27FC236}">
                  <a16:creationId xmlns:a16="http://schemas.microsoft.com/office/drawing/2014/main" id="{4D90D5B2-8B8A-2390-3098-A49FB9114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85214" y="2405973"/>
              <a:ext cx="928510" cy="928510"/>
            </a:xfrm>
            <a:prstGeom prst="rect">
              <a:avLst/>
            </a:prstGeom>
          </p:spPr>
        </p:pic>
        <p:pic>
          <p:nvPicPr>
            <p:cNvPr id="23" name="Elemento grafico 22" descr="Tablet contorno">
              <a:extLst>
                <a:ext uri="{FF2B5EF4-FFF2-40B4-BE49-F238E27FC236}">
                  <a16:creationId xmlns:a16="http://schemas.microsoft.com/office/drawing/2014/main" id="{465DF993-654E-771C-D5D0-0B3148D03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6655" y="3643221"/>
              <a:ext cx="2470606" cy="2470606"/>
            </a:xfrm>
            <a:prstGeom prst="rect">
              <a:avLst/>
            </a:prstGeom>
          </p:spPr>
        </p:pic>
        <p:pic>
          <p:nvPicPr>
            <p:cNvPr id="25" name="Elemento grafico 24" descr="Grafico a torta con riempimento a tinta unita">
              <a:extLst>
                <a:ext uri="{FF2B5EF4-FFF2-40B4-BE49-F238E27FC236}">
                  <a16:creationId xmlns:a16="http://schemas.microsoft.com/office/drawing/2014/main" id="{B4599C70-70B7-FB09-F02D-8423F7E11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78947" y="4402839"/>
              <a:ext cx="914400" cy="914400"/>
            </a:xfrm>
            <a:prstGeom prst="rect">
              <a:avLst/>
            </a:prstGeom>
          </p:spPr>
        </p:pic>
        <p:pic>
          <p:nvPicPr>
            <p:cNvPr id="27" name="Elemento grafico 26" descr="Segnale con riempimento a tinta unita">
              <a:extLst>
                <a:ext uri="{FF2B5EF4-FFF2-40B4-BE49-F238E27FC236}">
                  <a16:creationId xmlns:a16="http://schemas.microsoft.com/office/drawing/2014/main" id="{8465C4E2-F2D6-506E-A948-FAADC4765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467558" y="4421324"/>
              <a:ext cx="914400" cy="914400"/>
            </a:xfrm>
            <a:prstGeom prst="rect">
              <a:avLst/>
            </a:prstGeom>
          </p:spPr>
        </p:pic>
        <p:pic>
          <p:nvPicPr>
            <p:cNvPr id="28" name="Elemento grafico 27" descr="Server con riempimento a tinta unita">
              <a:extLst>
                <a:ext uri="{FF2B5EF4-FFF2-40B4-BE49-F238E27FC236}">
                  <a16:creationId xmlns:a16="http://schemas.microsoft.com/office/drawing/2014/main" id="{F435D6CD-CC5C-1586-B63F-945962903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61893" y="1779373"/>
              <a:ext cx="925350" cy="925350"/>
            </a:xfrm>
            <a:prstGeom prst="rect">
              <a:avLst/>
            </a:prstGeom>
          </p:spPr>
        </p:pic>
        <p:pic>
          <p:nvPicPr>
            <p:cNvPr id="30" name="Elemento grafico 29" descr="Database con riempimento a tinta unita">
              <a:extLst>
                <a:ext uri="{FF2B5EF4-FFF2-40B4-BE49-F238E27FC236}">
                  <a16:creationId xmlns:a16="http://schemas.microsoft.com/office/drawing/2014/main" id="{95C4B815-1BB9-9825-AE77-E36EF9F14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58051" y="1747731"/>
              <a:ext cx="925350" cy="925350"/>
            </a:xfrm>
            <a:prstGeom prst="rect">
              <a:avLst/>
            </a:prstGeom>
          </p:spPr>
        </p:pic>
        <p:pic>
          <p:nvPicPr>
            <p:cNvPr id="37" name="Elemento grafico 36" descr="Rete contorno">
              <a:extLst>
                <a:ext uri="{FF2B5EF4-FFF2-40B4-BE49-F238E27FC236}">
                  <a16:creationId xmlns:a16="http://schemas.microsoft.com/office/drawing/2014/main" id="{23A2E3BF-7AE6-7E2C-4900-FB4A9628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93218" y="2396752"/>
              <a:ext cx="2668675" cy="2668675"/>
            </a:xfrm>
            <a:prstGeom prst="rect">
              <a:avLst/>
            </a:prstGeom>
          </p:spPr>
        </p:pic>
        <p:pic>
          <p:nvPicPr>
            <p:cNvPr id="49" name="Elemento grafico 48" descr="Server con riempimento a tinta unita">
              <a:extLst>
                <a:ext uri="{FF2B5EF4-FFF2-40B4-BE49-F238E27FC236}">
                  <a16:creationId xmlns:a16="http://schemas.microsoft.com/office/drawing/2014/main" id="{074C8336-DFB7-45F9-9121-FB91FF0F4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14108" y="4821526"/>
              <a:ext cx="928510" cy="928510"/>
            </a:xfrm>
            <a:prstGeom prst="rect">
              <a:avLst/>
            </a:prstGeom>
          </p:spPr>
        </p:pic>
        <p:pic>
          <p:nvPicPr>
            <p:cNvPr id="52" name="Elemento grafico 51" descr="Nuvola contorno">
              <a:extLst>
                <a:ext uri="{FF2B5EF4-FFF2-40B4-BE49-F238E27FC236}">
                  <a16:creationId xmlns:a16="http://schemas.microsoft.com/office/drawing/2014/main" id="{3574C67E-970D-F9A5-A0E4-64214D86D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922618" y="133879"/>
              <a:ext cx="4070866" cy="4070866"/>
            </a:xfrm>
            <a:prstGeom prst="rect">
              <a:avLst/>
            </a:prstGeom>
          </p:spPr>
        </p:pic>
        <p:sp>
          <p:nvSpPr>
            <p:cNvPr id="53" name="Freccia giù 52">
              <a:extLst>
                <a:ext uri="{FF2B5EF4-FFF2-40B4-BE49-F238E27FC236}">
                  <a16:creationId xmlns:a16="http://schemas.microsoft.com/office/drawing/2014/main" id="{4AB4BEFC-69FD-3554-8920-A63B8C8D4322}"/>
                </a:ext>
              </a:extLst>
            </p:cNvPr>
            <p:cNvSpPr/>
            <p:nvPr/>
          </p:nvSpPr>
          <p:spPr>
            <a:xfrm>
              <a:off x="7954879" y="3360017"/>
              <a:ext cx="631764" cy="647257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50B8B3C7-17D8-4FF5-FEA5-B4FC4D1632B6}"/>
                </a:ext>
              </a:extLst>
            </p:cNvPr>
            <p:cNvSpPr txBox="1"/>
            <p:nvPr/>
          </p:nvSpPr>
          <p:spPr>
            <a:xfrm>
              <a:off x="2524544" y="447655"/>
              <a:ext cx="1662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b="1"/>
                <a:t>Scuola 1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59608B50-C62B-51B8-555A-2FF38E739367}"/>
                </a:ext>
              </a:extLst>
            </p:cNvPr>
            <p:cNvSpPr txBox="1"/>
            <p:nvPr/>
          </p:nvSpPr>
          <p:spPr>
            <a:xfrm>
              <a:off x="251496" y="4943282"/>
              <a:ext cx="1662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b="1"/>
                <a:t>Scuola 2</a:t>
              </a:r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0FBBA425-7AD7-4AE4-2449-03F6CC01B5DA}"/>
                </a:ext>
              </a:extLst>
            </p:cNvPr>
            <p:cNvSpPr txBox="1"/>
            <p:nvPr/>
          </p:nvSpPr>
          <p:spPr>
            <a:xfrm>
              <a:off x="3438336" y="3771374"/>
              <a:ext cx="1503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b="1"/>
                <a:t>Internet</a:t>
              </a:r>
            </a:p>
          </p:txBody>
        </p:sp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4B722344-7289-63D5-FAB9-7682D70F2282}"/>
                </a:ext>
              </a:extLst>
            </p:cNvPr>
            <p:cNvSpPr txBox="1"/>
            <p:nvPr/>
          </p:nvSpPr>
          <p:spPr>
            <a:xfrm>
              <a:off x="8186577" y="887049"/>
              <a:ext cx="12025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b="1"/>
                <a:t>Cloud</a:t>
              </a:r>
            </a:p>
          </p:txBody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86C745F5-947F-67C5-CE66-85B47A669A4C}"/>
                </a:ext>
              </a:extLst>
            </p:cNvPr>
            <p:cNvSpPr txBox="1"/>
            <p:nvPr/>
          </p:nvSpPr>
          <p:spPr>
            <a:xfrm>
              <a:off x="4213724" y="5296524"/>
              <a:ext cx="1664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b="1"/>
                <a:t>Gateway</a:t>
              </a:r>
            </a:p>
          </p:txBody>
        </p:sp>
        <p:pic>
          <p:nvPicPr>
            <p:cNvPr id="62" name="Elemento grafico 61" descr="Router wireless con riempimento a tinta unita">
              <a:extLst>
                <a:ext uri="{FF2B5EF4-FFF2-40B4-BE49-F238E27FC236}">
                  <a16:creationId xmlns:a16="http://schemas.microsoft.com/office/drawing/2014/main" id="{02517089-3EAC-E017-780C-EB37ED305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624510" y="1993499"/>
              <a:ext cx="914400" cy="914400"/>
            </a:xfrm>
            <a:prstGeom prst="rect">
              <a:avLst/>
            </a:prstGeom>
          </p:spPr>
        </p:pic>
        <p:pic>
          <p:nvPicPr>
            <p:cNvPr id="63" name="Elemento grafico 62" descr="Router wireless con riempimento a tinta unita">
              <a:extLst>
                <a:ext uri="{FF2B5EF4-FFF2-40B4-BE49-F238E27FC236}">
                  <a16:creationId xmlns:a16="http://schemas.microsoft.com/office/drawing/2014/main" id="{6E8E230F-0074-EBDC-991B-282E0568E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675009" y="6006754"/>
              <a:ext cx="914400" cy="914400"/>
            </a:xfrm>
            <a:prstGeom prst="rect">
              <a:avLst/>
            </a:prstGeom>
          </p:spPr>
        </p:pic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57A16E5A-D12A-D1BC-9BB6-A1D4C7550EF6}"/>
                </a:ext>
              </a:extLst>
            </p:cNvPr>
            <p:cNvSpPr txBox="1"/>
            <p:nvPr/>
          </p:nvSpPr>
          <p:spPr>
            <a:xfrm>
              <a:off x="1818900" y="2725890"/>
              <a:ext cx="9412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b="1"/>
                <a:t>WiFi</a:t>
              </a:r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C99DA4CB-BF11-B3D8-95F8-63A002678E17}"/>
                </a:ext>
              </a:extLst>
            </p:cNvPr>
            <p:cNvSpPr txBox="1"/>
            <p:nvPr/>
          </p:nvSpPr>
          <p:spPr>
            <a:xfrm>
              <a:off x="2992459" y="1914730"/>
              <a:ext cx="1664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b="1"/>
                <a:t>Gateway</a:t>
              </a:r>
            </a:p>
          </p:txBody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221F207E-FF99-8B99-F0F2-3BF8A29F7C1E}"/>
                </a:ext>
              </a:extLst>
            </p:cNvPr>
            <p:cNvSpPr txBox="1"/>
            <p:nvPr/>
          </p:nvSpPr>
          <p:spPr>
            <a:xfrm>
              <a:off x="7350265" y="5643859"/>
              <a:ext cx="20633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b="1"/>
                <a:t>Dashboard</a:t>
              </a:r>
            </a:p>
          </p:txBody>
        </p:sp>
        <p:pic>
          <p:nvPicPr>
            <p:cNvPr id="68" name="Elemento grafico 67" descr="Utenti con riempimento a tinta unita">
              <a:extLst>
                <a:ext uri="{FF2B5EF4-FFF2-40B4-BE49-F238E27FC236}">
                  <a16:creationId xmlns:a16="http://schemas.microsoft.com/office/drawing/2014/main" id="{DF24D2E9-89E2-D1F4-2DA3-FAC3F4B2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670898" y="6035673"/>
              <a:ext cx="1558368" cy="1558368"/>
            </a:xfrm>
            <a:prstGeom prst="rect">
              <a:avLst/>
            </a:prstGeom>
          </p:spPr>
        </p:pic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2148AB24-F959-5E2C-AB8F-AF47618E2589}"/>
                </a:ext>
              </a:extLst>
            </p:cNvPr>
            <p:cNvSpPr txBox="1"/>
            <p:nvPr/>
          </p:nvSpPr>
          <p:spPr>
            <a:xfrm>
              <a:off x="3016535" y="6887614"/>
              <a:ext cx="9412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b="1"/>
                <a:t>WiFi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124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A087-4036-D8B7-4C27-E2B925CCC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84" y="552042"/>
            <a:ext cx="9071280" cy="1261800"/>
          </a:xfrm>
        </p:spPr>
        <p:txBody>
          <a:bodyPr/>
          <a:lstStyle/>
          <a:p>
            <a:r>
              <a:rPr lang="it-IT" sz="3200" b="1">
                <a:latin typeface="Fira Sans"/>
                <a:ea typeface="Fira Sans"/>
                <a:cs typeface="Fira Sans"/>
                <a:sym typeface="Fira Sans"/>
              </a:rPr>
              <a:t>Come si può personalizzare il sistema?</a:t>
            </a:r>
            <a:br>
              <a:rPr lang="it-IT" sz="3200" b="1">
                <a:latin typeface="Fira Sans"/>
                <a:ea typeface="Fira Sans"/>
                <a:cs typeface="Fira Sans"/>
                <a:sym typeface="Fira Sans"/>
              </a:rPr>
            </a:br>
            <a:endParaRPr lang="it-IT" sz="3200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3754B-2A66-482D-6201-BFA42DA43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155" y="1419515"/>
            <a:ext cx="4827315" cy="4000477"/>
          </a:xfrm>
        </p:spPr>
        <p:txBody>
          <a:bodyPr/>
          <a:lstStyle/>
          <a:p>
            <a:pPr marL="94503" indent="0"/>
            <a:r>
              <a:rPr lang="it-IT" sz="2400">
                <a:latin typeface="Fira Sans" panose="020B0503050000020004" pitchFamily="34" charset="0"/>
              </a:rPr>
              <a:t>Per personalizzare il sistema </a:t>
            </a:r>
            <a:br>
              <a:rPr lang="it-IT" sz="2400">
                <a:latin typeface="Fira Sans" panose="020B0503050000020004" pitchFamily="34" charset="0"/>
              </a:rPr>
            </a:br>
            <a:r>
              <a:rPr lang="it-IT" sz="2400">
                <a:latin typeface="Fira Sans" panose="020B0503050000020004" pitchFamily="34" charset="0"/>
              </a:rPr>
              <a:t>un nostro studente LM, </a:t>
            </a:r>
            <a:br>
              <a:rPr lang="it-IT" sz="2400">
                <a:latin typeface="Fira Sans" panose="020B0503050000020004" pitchFamily="34" charset="0"/>
              </a:rPr>
            </a:br>
            <a:r>
              <a:rPr lang="it-IT" sz="2400">
                <a:latin typeface="Fira Sans" panose="020B0503050000020004" pitchFamily="34" charset="0"/>
              </a:rPr>
              <a:t>Giovanni Zanone, ha creato </a:t>
            </a:r>
            <a:br>
              <a:rPr lang="it-IT" sz="2400">
                <a:latin typeface="Fira Sans" panose="020B0503050000020004" pitchFamily="34" charset="0"/>
              </a:rPr>
            </a:br>
            <a:r>
              <a:rPr lang="it-IT" sz="2400">
                <a:latin typeface="Fira Sans" panose="020B0503050000020004" pitchFamily="34" charset="0"/>
              </a:rPr>
              <a:t>una </a:t>
            </a:r>
            <a:r>
              <a:rPr lang="it-IT" sz="2400" err="1">
                <a:latin typeface="Fira Sans" panose="020B0503050000020004" pitchFamily="34" charset="0"/>
              </a:rPr>
              <a:t>webapp</a:t>
            </a:r>
            <a:r>
              <a:rPr lang="it-IT" sz="2400">
                <a:latin typeface="Fira Sans" panose="020B0503050000020004" pitchFamily="34" charset="0"/>
              </a:rPr>
              <a:t> per guidare </a:t>
            </a:r>
            <a:br>
              <a:rPr lang="it-IT" sz="2400">
                <a:latin typeface="Fira Sans" panose="020B0503050000020004" pitchFamily="34" charset="0"/>
              </a:rPr>
            </a:br>
            <a:r>
              <a:rPr lang="it-IT" sz="2400">
                <a:latin typeface="Fira Sans" panose="020B0503050000020004" pitchFamily="34" charset="0"/>
              </a:rPr>
              <a:t>gli utenti dalla progettazione </a:t>
            </a:r>
            <a:br>
              <a:rPr lang="it-IT" sz="2400">
                <a:latin typeface="Fira Sans" panose="020B0503050000020004" pitchFamily="34" charset="0"/>
              </a:rPr>
            </a:br>
            <a:r>
              <a:rPr lang="it-IT" sz="2400">
                <a:latin typeface="Fira Sans" panose="020B0503050000020004" pitchFamily="34" charset="0"/>
              </a:rPr>
              <a:t>ai risultati dell’esperimento</a:t>
            </a:r>
          </a:p>
          <a:p>
            <a:pPr marL="94503" indent="0"/>
            <a:r>
              <a:rPr lang="it-IT" sz="3200">
                <a:latin typeface="Fira Sans" panose="020B0503050000020004" pitchFamily="34" charset="0"/>
              </a:rPr>
              <a:t>				</a:t>
            </a:r>
            <a:endParaRPr lang="it-IT" sz="3200"/>
          </a:p>
          <a:p>
            <a:endParaRPr lang="it-IT" sz="3200"/>
          </a:p>
          <a:p>
            <a:endParaRPr lang="it-IT"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6507FA8-489D-1462-486F-9D66B84C279C}"/>
              </a:ext>
            </a:extLst>
          </p:cNvPr>
          <p:cNvGrpSpPr/>
          <p:nvPr/>
        </p:nvGrpSpPr>
        <p:grpSpPr>
          <a:xfrm>
            <a:off x="5350369" y="1625681"/>
            <a:ext cx="3834747" cy="5254036"/>
            <a:chOff x="5040312" y="1419515"/>
            <a:chExt cx="4340331" cy="5932262"/>
          </a:xfrm>
        </p:grpSpPr>
        <p:pic>
          <p:nvPicPr>
            <p:cNvPr id="13" name="Immagine 12" descr="Immagine che contiene testo, vestiti, uomo, persona&#10;&#10;Descrizione generata automaticamente">
              <a:extLst>
                <a:ext uri="{FF2B5EF4-FFF2-40B4-BE49-F238E27FC236}">
                  <a16:creationId xmlns:a16="http://schemas.microsoft.com/office/drawing/2014/main" id="{486ED476-4300-E499-43F3-4DA7ADA2F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0312" y="1419515"/>
              <a:ext cx="4283489" cy="3273509"/>
            </a:xfrm>
            <a:prstGeom prst="rect">
              <a:avLst/>
            </a:prstGeom>
          </p:spPr>
        </p:pic>
        <p:pic>
          <p:nvPicPr>
            <p:cNvPr id="15" name="Immagine 14" descr="Immagine che contiene vestiti, Viso umano, uomo, persona&#10;&#10;Descrizione generata automaticamente">
              <a:extLst>
                <a:ext uri="{FF2B5EF4-FFF2-40B4-BE49-F238E27FC236}">
                  <a16:creationId xmlns:a16="http://schemas.microsoft.com/office/drawing/2014/main" id="{792E1BE3-958B-A789-8EE4-2BCA865E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7155" y="4473739"/>
              <a:ext cx="2115068" cy="2878038"/>
            </a:xfrm>
            <a:prstGeom prst="rect">
              <a:avLst/>
            </a:prstGeom>
          </p:spPr>
        </p:pic>
        <p:pic>
          <p:nvPicPr>
            <p:cNvPr id="17" name="Immagine 16" descr="Immagine che contiene persona, vestiti, muro, Pantaloni&#10;&#10;Descrizione generata automaticamente">
              <a:extLst>
                <a:ext uri="{FF2B5EF4-FFF2-40B4-BE49-F238E27FC236}">
                  <a16:creationId xmlns:a16="http://schemas.microsoft.com/office/drawing/2014/main" id="{7207BD37-D72E-F58D-4397-82B652967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6850819" y="4821954"/>
              <a:ext cx="2891227" cy="2168420"/>
            </a:xfrm>
            <a:prstGeom prst="rect">
              <a:avLst/>
            </a:prstGeom>
          </p:spPr>
        </p:pic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A4B3A10-EF35-E04A-6242-B743DB5DF15D}"/>
              </a:ext>
            </a:extLst>
          </p:cNvPr>
          <p:cNvGrpSpPr/>
          <p:nvPr/>
        </p:nvGrpSpPr>
        <p:grpSpPr>
          <a:xfrm>
            <a:off x="1415580" y="4270620"/>
            <a:ext cx="3346920" cy="2657516"/>
            <a:chOff x="283786" y="4252699"/>
            <a:chExt cx="3980724" cy="3070946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9B9E4C90-D215-46E6-7160-D5B7E6772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786" y="4252699"/>
              <a:ext cx="1892300" cy="1066800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2521C847-870A-ECED-0082-1F9B4E025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9748" y="4603404"/>
              <a:ext cx="1494762" cy="11444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59E394CC-0657-1994-7626-5C5A9716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0685" y="5238704"/>
              <a:ext cx="2211783" cy="1098936"/>
            </a:xfrm>
            <a:prstGeom prst="rect">
              <a:avLst/>
            </a:prstGeom>
          </p:spPr>
        </p:pic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022E16A5-ACE7-8DE7-F712-979011692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49522" y="6097323"/>
              <a:ext cx="2067636" cy="12263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08943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8B53-E2EF-78C9-6D0B-39193AA0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2FC98C-1EB6-89BD-D50D-80B31C82C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016" y="658270"/>
            <a:ext cx="9558592" cy="1369022"/>
          </a:xfrm>
        </p:spPr>
        <p:txBody>
          <a:bodyPr>
            <a:normAutofit fontScale="90000"/>
          </a:bodyPr>
          <a:lstStyle/>
          <a:p>
            <a:r>
              <a:rPr lang="it-IT" sz="4400" b="1">
                <a:latin typeface="Fira Sans" panose="020B0503050000020004" pitchFamily="34" charset="0"/>
              </a:rPr>
              <a:t>App </a:t>
            </a:r>
            <a:r>
              <a:rPr lang="it-IT" sz="4400" b="1" err="1">
                <a:latin typeface="Fira Sans" panose="020B0503050000020004" pitchFamily="34" charset="0"/>
              </a:rPr>
              <a:t>BotBid</a:t>
            </a:r>
            <a:r>
              <a:rPr lang="it-IT" sz="4400" b="1">
                <a:latin typeface="Fira Sans" panose="020B0503050000020004" pitchFamily="34" charset="0"/>
              </a:rPr>
              <a:t>: le 4 fasi dell’esperimento</a:t>
            </a:r>
            <a:br>
              <a:rPr lang="it-IT" b="1">
                <a:latin typeface="Fira Sans" panose="020B0503050000020004" pitchFamily="34" charset="0"/>
              </a:rPr>
            </a:br>
            <a:endParaRPr lang="it-IT" b="1">
              <a:latin typeface="Fira Sans" panose="020B0503050000020004" pitchFamily="34" charset="0"/>
            </a:endParaRPr>
          </a:p>
        </p:txBody>
      </p:sp>
      <p:pic>
        <p:nvPicPr>
          <p:cNvPr id="3" name="Immagine 2" descr="Immagine che contiene testo, schermata, verde, design&#10;&#10;Descrizione generata automaticamente">
            <a:extLst>
              <a:ext uri="{FF2B5EF4-FFF2-40B4-BE49-F238E27FC236}">
                <a16:creationId xmlns:a16="http://schemas.microsoft.com/office/drawing/2014/main" id="{5F236F41-7381-2186-6DB3-F072B68DB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41" y="2027292"/>
            <a:ext cx="8041341" cy="51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88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8B53-E2EF-78C9-6D0B-39193AA0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87CEF55-498C-9F11-1C6E-42170E67A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035" y="319600"/>
            <a:ext cx="7916597" cy="1170327"/>
          </a:xfrm>
        </p:spPr>
        <p:txBody>
          <a:bodyPr>
            <a:noAutofit/>
          </a:bodyPr>
          <a:lstStyle/>
          <a:p>
            <a:r>
              <a:rPr lang="it-IT" sz="4000" b="1"/>
              <a:t>Creazione dell’orto virtuale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E68B6-5703-A78A-5B6A-63608A36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23" y="1489927"/>
            <a:ext cx="8136420" cy="543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96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8B53-E2EF-78C9-6D0B-39193AA0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4">
            <a:extLst>
              <a:ext uri="{FF2B5EF4-FFF2-40B4-BE49-F238E27FC236}">
                <a16:creationId xmlns:a16="http://schemas.microsoft.com/office/drawing/2014/main" id="{A8652C3D-AA30-00DC-A12F-BB2FAF1647DF}"/>
              </a:ext>
            </a:extLst>
          </p:cNvPr>
          <p:cNvSpPr txBox="1">
            <a:spLocks/>
          </p:cNvSpPr>
          <p:nvPr/>
        </p:nvSpPr>
        <p:spPr>
          <a:xfrm>
            <a:off x="-457200" y="351035"/>
            <a:ext cx="10402729" cy="36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2" tIns="37786" rIns="75592" bIns="377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sz="4400" b="1" err="1"/>
              <a:t>Acquizione</a:t>
            </a:r>
            <a:r>
              <a:rPr lang="it-IT" sz="4400" b="1"/>
              <a:t> dei dati di monitoraggio</a:t>
            </a:r>
            <a:endParaRPr lang="it-IT" sz="4000" b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1640B2-E2B7-9E2A-B51F-351992073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7" y="1482488"/>
            <a:ext cx="8952881" cy="57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30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8B53-E2EF-78C9-6D0B-39193AA0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5D798B-9185-BB59-3195-123A933B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4" y="2162082"/>
            <a:ext cx="9253655" cy="4069228"/>
          </a:xfrm>
          <a:prstGeom prst="rect">
            <a:avLst/>
          </a:prstGeom>
        </p:spPr>
      </p:pic>
      <p:sp>
        <p:nvSpPr>
          <p:cNvPr id="11" name="Subtitle 4">
            <a:extLst>
              <a:ext uri="{FF2B5EF4-FFF2-40B4-BE49-F238E27FC236}">
                <a16:creationId xmlns:a16="http://schemas.microsoft.com/office/drawing/2014/main" id="{BAB368E0-84C5-5300-2FF7-4D44AE664E63}"/>
              </a:ext>
            </a:extLst>
          </p:cNvPr>
          <p:cNvSpPr txBox="1">
            <a:spLocks/>
          </p:cNvSpPr>
          <p:nvPr/>
        </p:nvSpPr>
        <p:spPr>
          <a:xfrm>
            <a:off x="295834" y="255673"/>
            <a:ext cx="8319036" cy="38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2" tIns="37786" rIns="75592" bIns="377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sz="5400" b="1"/>
              <a:t>Visualizzazione dei dati</a:t>
            </a:r>
            <a:br>
              <a:rPr lang="it-IT" sz="5400" b="1"/>
            </a:br>
            <a:r>
              <a:rPr lang="it-IT" sz="5400" b="1"/>
              <a:t>(piante di controllo e test)</a:t>
            </a:r>
          </a:p>
          <a:p>
            <a:endParaRPr lang="it-IT" sz="5400" b="1"/>
          </a:p>
        </p:txBody>
      </p:sp>
    </p:spTree>
    <p:extLst>
      <p:ext uri="{BB962C8B-B14F-4D97-AF65-F5344CB8AC3E}">
        <p14:creationId xmlns:p14="http://schemas.microsoft.com/office/powerpoint/2010/main" val="1639741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F8B53-E2EF-78C9-6D0B-39193AA00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4">
            <a:extLst>
              <a:ext uri="{FF2B5EF4-FFF2-40B4-BE49-F238E27FC236}">
                <a16:creationId xmlns:a16="http://schemas.microsoft.com/office/drawing/2014/main" id="{4943ECAC-E63C-224E-F373-CADB9EC2319B}"/>
              </a:ext>
            </a:extLst>
          </p:cNvPr>
          <p:cNvSpPr txBox="1">
            <a:spLocks/>
          </p:cNvSpPr>
          <p:nvPr/>
        </p:nvSpPr>
        <p:spPr>
          <a:xfrm>
            <a:off x="1501000" y="280028"/>
            <a:ext cx="7078621" cy="38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2" tIns="37786" rIns="75592" bIns="3778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it-IT" sz="5400" b="1"/>
              <a:t>Confronto dei risultati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3022BD-EEBD-D5B1-B77D-574CAC614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0" y="1778618"/>
            <a:ext cx="9415163" cy="40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53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5898-429A-22DA-C9E5-7E2F16DF0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>
            <a:extLst>
              <a:ext uri="{FF2B5EF4-FFF2-40B4-BE49-F238E27FC236}">
                <a16:creationId xmlns:a16="http://schemas.microsoft.com/office/drawing/2014/main" id="{2682A28F-B233-AC6D-E616-E4220EF9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209" y="1386817"/>
            <a:ext cx="8882745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9404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/>
            <a:r>
              <a:rPr lang="it-IT" altLang="it-IT" sz="1800">
                <a:solidFill>
                  <a:srgbClr val="000000"/>
                </a:solidFill>
              </a:rPr>
              <a:t>“</a:t>
            </a:r>
            <a:r>
              <a:rPr lang="it-IT" altLang="it-IT" sz="2400">
                <a:solidFill>
                  <a:srgbClr val="000000"/>
                </a:solidFill>
              </a:rPr>
              <a:t>Quando quasi ogni oggetto potrà contenere un computer o una scheda (*)  ad esso collegato, ottenere informazioni diventerà un processo banale.”</a:t>
            </a:r>
            <a:br>
              <a:rPr lang="it-IT" altLang="it-IT" sz="2400">
                <a:solidFill>
                  <a:srgbClr val="000000"/>
                </a:solidFill>
              </a:rPr>
            </a:br>
            <a:br>
              <a:rPr lang="it-IT" altLang="it-IT" sz="2400">
                <a:solidFill>
                  <a:srgbClr val="000000"/>
                </a:solidFill>
              </a:rPr>
            </a:br>
            <a:r>
              <a:rPr lang="it-IT" altLang="it-IT" sz="2400" b="1">
                <a:solidFill>
                  <a:srgbClr val="000000"/>
                </a:solidFill>
              </a:rPr>
              <a:t>Mark Weiser, The Computer for the Twenty-First Century, 1991</a:t>
            </a:r>
          </a:p>
          <a:p>
            <a:pPr eaLnBrk="1"/>
            <a:endParaRPr lang="it-IT" altLang="it-IT" sz="2400">
              <a:solidFill>
                <a:srgbClr val="000000"/>
              </a:solidFill>
            </a:endParaRPr>
          </a:p>
          <a:p>
            <a:pPr eaLnBrk="1"/>
            <a:r>
              <a:rPr lang="it-IT" altLang="it-IT" sz="2400">
                <a:solidFill>
                  <a:srgbClr val="000000"/>
                </a:solidFill>
              </a:rPr>
              <a:t>(*) dispositivo che simula un Post-it attivo</a:t>
            </a:r>
          </a:p>
        </p:txBody>
      </p:sp>
      <p:sp>
        <p:nvSpPr>
          <p:cNvPr id="2" name="Google Shape;192;p39">
            <a:extLst>
              <a:ext uri="{FF2B5EF4-FFF2-40B4-BE49-F238E27FC236}">
                <a16:creationId xmlns:a16="http://schemas.microsoft.com/office/drawing/2014/main" id="{51E613F9-77D9-A7A3-99F6-0F4E42137DEB}"/>
              </a:ext>
            </a:extLst>
          </p:cNvPr>
          <p:cNvSpPr/>
          <p:nvPr/>
        </p:nvSpPr>
        <p:spPr>
          <a:xfrm>
            <a:off x="-2104315" y="536332"/>
            <a:ext cx="11593328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43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3600" b="1">
                <a:latin typeface="Fira Sans"/>
                <a:ea typeface="Fira Sans"/>
                <a:cs typeface="Fira Sans"/>
                <a:sym typeface="Fira Sans"/>
              </a:rPr>
              <a:t>Da quando si parla di o</a:t>
            </a:r>
            <a:r>
              <a:rPr lang="it-IT" sz="3600" b="1" i="0" u="none" strike="noStrike" cap="none">
                <a:latin typeface="Fira Sans"/>
                <a:ea typeface="Fira Sans"/>
                <a:cs typeface="Fira Sans"/>
                <a:sym typeface="Fira Sans"/>
              </a:rPr>
              <a:t>ggetti smart?</a:t>
            </a:r>
            <a:endParaRPr sz="3600" i="0" u="none" strike="noStrike" cap="none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" name="Elemento grafico 7" descr="Antenna satellitare con riempimento a tinta unita">
            <a:extLst>
              <a:ext uri="{FF2B5EF4-FFF2-40B4-BE49-F238E27FC236}">
                <a16:creationId xmlns:a16="http://schemas.microsoft.com/office/drawing/2014/main" id="{4EC3A7D3-6222-5392-4303-317C2CB1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8633" y="5078155"/>
            <a:ext cx="1266526" cy="1266526"/>
          </a:xfrm>
          <a:prstGeom prst="rect">
            <a:avLst/>
          </a:prstGeom>
        </p:spPr>
      </p:pic>
      <p:pic>
        <p:nvPicPr>
          <p:cNvPr id="14" name="Elemento grafico 13" descr="Termometro con riempimento a tinta unita">
            <a:extLst>
              <a:ext uri="{FF2B5EF4-FFF2-40B4-BE49-F238E27FC236}">
                <a16:creationId xmlns:a16="http://schemas.microsoft.com/office/drawing/2014/main" id="{13B78BBD-9A64-5872-DC27-7285BD47C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4028" y="6050714"/>
            <a:ext cx="1201807" cy="1201807"/>
          </a:xfrm>
          <a:prstGeom prst="rect">
            <a:avLst/>
          </a:prstGeom>
        </p:spPr>
      </p:pic>
      <p:pic>
        <p:nvPicPr>
          <p:cNvPr id="16" name="Elemento grafico 15" descr="Computer con riempimento a tinta unita">
            <a:extLst>
              <a:ext uri="{FF2B5EF4-FFF2-40B4-BE49-F238E27FC236}">
                <a16:creationId xmlns:a16="http://schemas.microsoft.com/office/drawing/2014/main" id="{4F45C3DC-39C8-DBF7-79B5-69A3157498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6037" y="6069490"/>
            <a:ext cx="1266525" cy="12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01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>
          <a:extLst>
            <a:ext uri="{FF2B5EF4-FFF2-40B4-BE49-F238E27FC236}">
              <a16:creationId xmlns:a16="http://schemas.microsoft.com/office/drawing/2014/main" id="{66010098-9803-BE1D-AA5A-776BC819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>
            <a:extLst>
              <a:ext uri="{FF2B5EF4-FFF2-40B4-BE49-F238E27FC236}">
                <a16:creationId xmlns:a16="http://schemas.microsoft.com/office/drawing/2014/main" id="{847CAC65-7288-C00D-9691-6FF31A90B6E3}"/>
              </a:ext>
            </a:extLst>
          </p:cNvPr>
          <p:cNvSpPr/>
          <p:nvPr/>
        </p:nvSpPr>
        <p:spPr>
          <a:xfrm>
            <a:off x="500725" y="1409798"/>
            <a:ext cx="9240900" cy="5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br>
              <a:rPr lang="it-IT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2" name="Google Shape;242;p47">
            <a:extLst>
              <a:ext uri="{FF2B5EF4-FFF2-40B4-BE49-F238E27FC236}">
                <a16:creationId xmlns:a16="http://schemas.microsoft.com/office/drawing/2014/main" id="{91FAA851-E2C1-398E-EBE7-7A97F439C6FF}"/>
              </a:ext>
            </a:extLst>
          </p:cNvPr>
          <p:cNvSpPr/>
          <p:nvPr/>
        </p:nvSpPr>
        <p:spPr>
          <a:xfrm>
            <a:off x="508500" y="678251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3600" b="1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Cosa abbiamo imparato?</a:t>
            </a:r>
            <a:endParaRPr sz="36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Immagine 2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8E85392B-513F-59DD-16E6-692D78506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2571" t="-13614" r="52857" b="13614"/>
          <a:stretch/>
        </p:blipFill>
        <p:spPr>
          <a:xfrm>
            <a:off x="13703801" y="8376064"/>
            <a:ext cx="2913220" cy="3378245"/>
          </a:xfrm>
          <a:prstGeom prst="rect">
            <a:avLst/>
          </a:prstGeom>
        </p:spPr>
      </p:pic>
      <p:pic>
        <p:nvPicPr>
          <p:cNvPr id="7" name="Elemento grafico 6" descr="Lavagna contorno">
            <a:extLst>
              <a:ext uri="{FF2B5EF4-FFF2-40B4-BE49-F238E27FC236}">
                <a16:creationId xmlns:a16="http://schemas.microsoft.com/office/drawing/2014/main" id="{D976008A-C019-5ADA-3C0E-ED68725A8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5965" y="1215"/>
            <a:ext cx="2150135" cy="2150135"/>
          </a:xfrm>
          <a:prstGeom prst="rect">
            <a:avLst/>
          </a:prstGeom>
        </p:spPr>
      </p:pic>
      <p:pic>
        <p:nvPicPr>
          <p:cNvPr id="10" name="Elemento grafico 9" descr="Punto interrogativo con riempimento a tinta unita">
            <a:extLst>
              <a:ext uri="{FF2B5EF4-FFF2-40B4-BE49-F238E27FC236}">
                <a16:creationId xmlns:a16="http://schemas.microsoft.com/office/drawing/2014/main" id="{9FD1A656-BF88-7982-7B52-1182A181C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0763" y="1031312"/>
            <a:ext cx="1506900" cy="1506900"/>
          </a:xfrm>
          <a:prstGeom prst="rect">
            <a:avLst/>
          </a:prstGeom>
        </p:spPr>
      </p:pic>
      <p:pic>
        <p:nvPicPr>
          <p:cNvPr id="2" name="Immagine 1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0AFE7EAF-F493-AB9F-5FAF-E2FC27B47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  <p:sp>
        <p:nvSpPr>
          <p:cNvPr id="4" name="Google Shape;241;p47">
            <a:extLst>
              <a:ext uri="{FF2B5EF4-FFF2-40B4-BE49-F238E27FC236}">
                <a16:creationId xmlns:a16="http://schemas.microsoft.com/office/drawing/2014/main" id="{33EC7F0C-25AB-4AD1-638A-374CD6E2BB31}"/>
              </a:ext>
            </a:extLst>
          </p:cNvPr>
          <p:cNvSpPr/>
          <p:nvPr/>
        </p:nvSpPr>
        <p:spPr>
          <a:xfrm>
            <a:off x="276225" y="1254512"/>
            <a:ext cx="9240900" cy="57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it-IT" sz="2900" dirty="0">
                <a:latin typeface="Fira Sans"/>
                <a:ea typeface="Arial"/>
                <a:cs typeface="Arial"/>
                <a:sym typeface="Fira Sans"/>
              </a:rPr>
              <a:t>Come organizzare un sistema IoT a supporto di un </a:t>
            </a:r>
            <a:br>
              <a:rPr lang="it-IT" sz="2900" dirty="0">
                <a:latin typeface="Fira Sans"/>
                <a:sym typeface="Fira Sans"/>
              </a:rPr>
            </a:br>
            <a:r>
              <a:rPr lang="it-IT" sz="2900" dirty="0">
                <a:latin typeface="Fira Sans"/>
                <a:sym typeface="Fira Sans"/>
              </a:rPr>
              <a:t>progetto di </a:t>
            </a:r>
            <a:r>
              <a:rPr lang="it-IT" sz="2900" dirty="0" err="1">
                <a:latin typeface="Fira Sans"/>
                <a:sym typeface="Fira Sans"/>
              </a:rPr>
              <a:t>citizen</a:t>
            </a:r>
            <a:r>
              <a:rPr lang="it-IT" sz="2900" dirty="0">
                <a:latin typeface="Fira Sans"/>
                <a:sym typeface="Fira Sans"/>
              </a:rPr>
              <a:t> science sulla botanica</a:t>
            </a:r>
            <a:endParaRPr lang="it-IT" sz="2900" dirty="0">
              <a:latin typeface="Fira Sans"/>
              <a:ea typeface="Arial"/>
              <a:cs typeface="Arial"/>
              <a:sym typeface="Fira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it-IT" sz="2900" dirty="0">
                <a:latin typeface="Fira Sans"/>
                <a:ea typeface="Arial"/>
                <a:cs typeface="Arial"/>
                <a:sym typeface="Fira Sans"/>
              </a:rPr>
              <a:t>Requisiti su reti locali</a:t>
            </a:r>
            <a:r>
              <a:rPr lang="it-IT" sz="2900" dirty="0">
                <a:latin typeface="Fira Sans"/>
                <a:sym typeface="Fira Sans"/>
              </a:rPr>
              <a:t>, trasmissione dati, cloud privato e dashboard per l’esperto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it-IT" sz="2900" dirty="0">
                <a:latin typeface="Fira Sans"/>
                <a:sym typeface="Fira Sans"/>
              </a:rPr>
              <a:t>Possibile applicazione custom per gestire l’esperimento durante l’attività delle scuole</a:t>
            </a:r>
            <a:endParaRPr lang="it-IT" sz="2900" b="0" i="0" u="none" strike="noStrike" cap="none" dirty="0">
              <a:solidFill>
                <a:srgbClr val="000000"/>
              </a:solidFill>
              <a:latin typeface="Fira Sans"/>
              <a:ea typeface="Arial"/>
              <a:cs typeface="Arial"/>
              <a:sym typeface="Fira San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</a:pPr>
            <a:r>
              <a:rPr lang="it-IT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6069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352A11-4CB0-1F23-64A9-A74A63618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7" y="806891"/>
            <a:ext cx="7560469" cy="2631887"/>
          </a:xfrm>
        </p:spPr>
        <p:txBody>
          <a:bodyPr/>
          <a:lstStyle/>
          <a:p>
            <a:r>
              <a:rPr lang="it-IT"/>
              <a:t>Grazie per l’attenzione!</a:t>
            </a:r>
          </a:p>
        </p:txBody>
      </p:sp>
      <p:pic>
        <p:nvPicPr>
          <p:cNvPr id="4" name="Immagine 3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9AD8671D-4DB3-70B4-538E-EA9EA60E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2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E4516-B49A-1914-41DA-B53F9038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;p39">
            <a:extLst>
              <a:ext uri="{FF2B5EF4-FFF2-40B4-BE49-F238E27FC236}">
                <a16:creationId xmlns:a16="http://schemas.microsoft.com/office/drawing/2014/main" id="{33844A99-42F8-4855-A350-2CC3C3650576}"/>
              </a:ext>
            </a:extLst>
          </p:cNvPr>
          <p:cNvSpPr/>
          <p:nvPr/>
        </p:nvSpPr>
        <p:spPr>
          <a:xfrm>
            <a:off x="-1608995" y="318289"/>
            <a:ext cx="11425348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43200" marR="0" lvl="0" indent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3600" b="1">
                <a:latin typeface="Fira Sans"/>
                <a:ea typeface="Fira Sans"/>
                <a:cs typeface="Fira Sans"/>
                <a:sym typeface="Fira Sans"/>
              </a:rPr>
              <a:t>E l’I</a:t>
            </a:r>
            <a:r>
              <a:rPr lang="it-IT" sz="3600" b="1" i="0" u="none" strike="noStrike" cap="none">
                <a:latin typeface="Fira Sans"/>
                <a:ea typeface="Fira Sans"/>
                <a:cs typeface="Fira Sans"/>
                <a:sym typeface="Fira Sans"/>
              </a:rPr>
              <a:t>nternet delle cose </a:t>
            </a:r>
            <a:r>
              <a:rPr lang="it-IT" sz="3600" b="1">
                <a:latin typeface="Fira Sans"/>
                <a:ea typeface="Fira Sans"/>
                <a:cs typeface="Fira Sans"/>
                <a:sym typeface="Fira Sans"/>
              </a:rPr>
              <a:t>nel </a:t>
            </a:r>
            <a:r>
              <a:rPr lang="it-IT" sz="3600" b="1" i="0" u="none" strike="noStrike" cap="none">
                <a:latin typeface="Fira Sans"/>
                <a:ea typeface="Fira Sans"/>
                <a:cs typeface="Fira Sans"/>
                <a:sym typeface="Fira Sans"/>
              </a:rPr>
              <a:t> 2024?</a:t>
            </a:r>
            <a:endParaRPr sz="3600" i="0" u="none" strike="noStrike" cap="none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Elemento grafico 2" descr="Internet delle cose contorno">
            <a:extLst>
              <a:ext uri="{FF2B5EF4-FFF2-40B4-BE49-F238E27FC236}">
                <a16:creationId xmlns:a16="http://schemas.microsoft.com/office/drawing/2014/main" id="{A8C4F751-36C9-BEA2-EB2B-E703B49C9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8307" y="2638160"/>
            <a:ext cx="3451173" cy="3451173"/>
          </a:xfrm>
          <a:prstGeom prst="rect">
            <a:avLst/>
          </a:prstGeom>
        </p:spPr>
      </p:pic>
      <p:pic>
        <p:nvPicPr>
          <p:cNvPr id="5" name="Elemento grafico 4" descr="Webcam con riempimento a tinta unita">
            <a:extLst>
              <a:ext uri="{FF2B5EF4-FFF2-40B4-BE49-F238E27FC236}">
                <a16:creationId xmlns:a16="http://schemas.microsoft.com/office/drawing/2014/main" id="{5FA281D8-38BF-2710-1FF3-6A1C41950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5177" y="2014076"/>
            <a:ext cx="914400" cy="914400"/>
          </a:xfrm>
          <a:prstGeom prst="rect">
            <a:avLst/>
          </a:prstGeom>
        </p:spPr>
      </p:pic>
      <p:pic>
        <p:nvPicPr>
          <p:cNvPr id="13" name="Elemento grafico 12" descr="Mano robotica con riempimento a tinta unita">
            <a:extLst>
              <a:ext uri="{FF2B5EF4-FFF2-40B4-BE49-F238E27FC236}">
                <a16:creationId xmlns:a16="http://schemas.microsoft.com/office/drawing/2014/main" id="{3EFEAB05-BB17-FDF4-CF8F-1B09B1B511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9583" y="4323296"/>
            <a:ext cx="914400" cy="914400"/>
          </a:xfrm>
          <a:prstGeom prst="rect">
            <a:avLst/>
          </a:prstGeom>
        </p:spPr>
      </p:pic>
      <p:pic>
        <p:nvPicPr>
          <p:cNvPr id="15" name="Elemento grafico 14" descr="Robot con riempimento a tinta unita">
            <a:extLst>
              <a:ext uri="{FF2B5EF4-FFF2-40B4-BE49-F238E27FC236}">
                <a16:creationId xmlns:a16="http://schemas.microsoft.com/office/drawing/2014/main" id="{1595DF6B-EB22-C452-4335-C4C7A56F49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0625" y="5257193"/>
            <a:ext cx="914400" cy="914400"/>
          </a:xfrm>
          <a:prstGeom prst="rect">
            <a:avLst/>
          </a:prstGeom>
        </p:spPr>
      </p:pic>
      <p:pic>
        <p:nvPicPr>
          <p:cNvPr id="23" name="Elemento grafico 22" descr="Auto elettrica con riempimento a tinta unita">
            <a:extLst>
              <a:ext uri="{FF2B5EF4-FFF2-40B4-BE49-F238E27FC236}">
                <a16:creationId xmlns:a16="http://schemas.microsoft.com/office/drawing/2014/main" id="{7FCA7DE0-4C97-9C7E-C80B-ADB909C632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25510" y="5373576"/>
            <a:ext cx="914400" cy="914400"/>
          </a:xfrm>
          <a:prstGeom prst="rect">
            <a:avLst/>
          </a:prstGeom>
        </p:spPr>
      </p:pic>
      <p:pic>
        <p:nvPicPr>
          <p:cNvPr id="25" name="Elemento grafico 24" descr="Lavatrice con riempimento a tinta unita">
            <a:extLst>
              <a:ext uri="{FF2B5EF4-FFF2-40B4-BE49-F238E27FC236}">
                <a16:creationId xmlns:a16="http://schemas.microsoft.com/office/drawing/2014/main" id="{93265939-57D4-0912-6E5C-0984975BE0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52292" y="5708706"/>
            <a:ext cx="663274" cy="663274"/>
          </a:xfrm>
          <a:prstGeom prst="rect">
            <a:avLst/>
          </a:prstGeom>
        </p:spPr>
      </p:pic>
      <p:pic>
        <p:nvPicPr>
          <p:cNvPr id="29" name="Elemento grafico 28" descr="Calcio con riempimento a tinta unita">
            <a:extLst>
              <a:ext uri="{FF2B5EF4-FFF2-40B4-BE49-F238E27FC236}">
                <a16:creationId xmlns:a16="http://schemas.microsoft.com/office/drawing/2014/main" id="{331E8A95-673D-3EA1-C6AC-942AAF4071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67356" y="2070219"/>
            <a:ext cx="914400" cy="914400"/>
          </a:xfrm>
          <a:prstGeom prst="rect">
            <a:avLst/>
          </a:prstGeom>
        </p:spPr>
      </p:pic>
      <p:pic>
        <p:nvPicPr>
          <p:cNvPr id="35" name="Elemento grafico 34" descr="Ciclismo con riempimento a tinta unita">
            <a:extLst>
              <a:ext uri="{FF2B5EF4-FFF2-40B4-BE49-F238E27FC236}">
                <a16:creationId xmlns:a16="http://schemas.microsoft.com/office/drawing/2014/main" id="{183752EA-4104-A0B3-BD7E-32664F5345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83929" y="1939080"/>
            <a:ext cx="914400" cy="914400"/>
          </a:xfrm>
          <a:prstGeom prst="rect">
            <a:avLst/>
          </a:prstGeom>
        </p:spPr>
      </p:pic>
      <p:pic>
        <p:nvPicPr>
          <p:cNvPr id="37" name="Elemento grafico 36" descr="Lavora da Wi-Fi di casa con riempimento a tinta unita">
            <a:extLst>
              <a:ext uri="{FF2B5EF4-FFF2-40B4-BE49-F238E27FC236}">
                <a16:creationId xmlns:a16="http://schemas.microsoft.com/office/drawing/2014/main" id="{545E964B-5E66-BA67-5E89-BEE42FCD96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372273" y="6297192"/>
            <a:ext cx="821526" cy="821526"/>
          </a:xfrm>
          <a:prstGeom prst="rect">
            <a:avLst/>
          </a:prstGeom>
        </p:spPr>
      </p:pic>
      <p:pic>
        <p:nvPicPr>
          <p:cNvPr id="46" name="Elemento grafico 45" descr="Televisione con riempimento a tinta unita">
            <a:extLst>
              <a:ext uri="{FF2B5EF4-FFF2-40B4-BE49-F238E27FC236}">
                <a16:creationId xmlns:a16="http://schemas.microsoft.com/office/drawing/2014/main" id="{D9D52C85-D2E4-7403-AA6E-F150517FB9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629757" y="6297192"/>
            <a:ext cx="619656" cy="619656"/>
          </a:xfrm>
          <a:prstGeom prst="rect">
            <a:avLst/>
          </a:prstGeom>
        </p:spPr>
      </p:pic>
      <p:pic>
        <p:nvPicPr>
          <p:cNvPr id="50" name="Elemento grafico 49" descr="Degente con riempimento a tinta unita">
            <a:extLst>
              <a:ext uri="{FF2B5EF4-FFF2-40B4-BE49-F238E27FC236}">
                <a16:creationId xmlns:a16="http://schemas.microsoft.com/office/drawing/2014/main" id="{D8912043-11E0-CA0F-15A4-F5477C0B67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097759" y="4487031"/>
            <a:ext cx="914400" cy="914400"/>
          </a:xfrm>
          <a:prstGeom prst="rect">
            <a:avLst/>
          </a:prstGeom>
        </p:spPr>
      </p:pic>
      <p:pic>
        <p:nvPicPr>
          <p:cNvPr id="56" name="Elemento grafico 55" descr="Server con riempimento a tinta unita">
            <a:extLst>
              <a:ext uri="{FF2B5EF4-FFF2-40B4-BE49-F238E27FC236}">
                <a16:creationId xmlns:a16="http://schemas.microsoft.com/office/drawing/2014/main" id="{9683237E-0D2C-8251-FE6D-95315A05F8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20919" y="1839239"/>
            <a:ext cx="619546" cy="619546"/>
          </a:xfrm>
          <a:prstGeom prst="rect">
            <a:avLst/>
          </a:prstGeom>
        </p:spPr>
      </p:pic>
      <p:pic>
        <p:nvPicPr>
          <p:cNvPr id="58" name="Elemento grafico 57" descr="Fabbrica con riempimento a tinta unita">
            <a:extLst>
              <a:ext uri="{FF2B5EF4-FFF2-40B4-BE49-F238E27FC236}">
                <a16:creationId xmlns:a16="http://schemas.microsoft.com/office/drawing/2014/main" id="{DEAC0CC8-0F3B-736E-DAB8-E48F2084745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20919" y="5220981"/>
            <a:ext cx="914400" cy="914400"/>
          </a:xfrm>
          <a:prstGeom prst="rect">
            <a:avLst/>
          </a:prstGeom>
        </p:spPr>
      </p:pic>
      <p:pic>
        <p:nvPicPr>
          <p:cNvPr id="60" name="Elemento grafico 59" descr="Nave da crociera con riempimento a tinta unita">
            <a:extLst>
              <a:ext uri="{FF2B5EF4-FFF2-40B4-BE49-F238E27FC236}">
                <a16:creationId xmlns:a16="http://schemas.microsoft.com/office/drawing/2014/main" id="{56CCAD95-BBA5-636B-BD4F-899BAF81703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019941" y="6172902"/>
            <a:ext cx="914400" cy="914400"/>
          </a:xfrm>
          <a:prstGeom prst="rect">
            <a:avLst/>
          </a:prstGeom>
        </p:spPr>
      </p:pic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FDE8A771-3549-0F48-24F9-6E406CE45675}"/>
              </a:ext>
            </a:extLst>
          </p:cNvPr>
          <p:cNvSpPr txBox="1"/>
          <p:nvPr/>
        </p:nvSpPr>
        <p:spPr>
          <a:xfrm>
            <a:off x="4287560" y="7241386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CC by Giorgio </a:t>
            </a:r>
            <a:r>
              <a:rPr lang="it-IT" err="1"/>
              <a:t>Delzanno</a:t>
            </a:r>
            <a:endParaRPr lang="it-IT"/>
          </a:p>
        </p:txBody>
      </p:sp>
      <p:pic>
        <p:nvPicPr>
          <p:cNvPr id="63" name="Elemento grafico 62" descr="Quadrirotore con riempimento a tinta unita">
            <a:extLst>
              <a:ext uri="{FF2B5EF4-FFF2-40B4-BE49-F238E27FC236}">
                <a16:creationId xmlns:a16="http://schemas.microsoft.com/office/drawing/2014/main" id="{E4DACAAA-AA16-6974-7D22-2D32E3F4155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513933" y="6204318"/>
            <a:ext cx="914400" cy="914400"/>
          </a:xfrm>
          <a:prstGeom prst="rect">
            <a:avLst/>
          </a:prstGeom>
        </p:spPr>
      </p:pic>
      <p:pic>
        <p:nvPicPr>
          <p:cNvPr id="67" name="Elemento grafico 66" descr="Pannelli solari con riempimento a tinta unita">
            <a:extLst>
              <a:ext uri="{FF2B5EF4-FFF2-40B4-BE49-F238E27FC236}">
                <a16:creationId xmlns:a16="http://schemas.microsoft.com/office/drawing/2014/main" id="{ED5FC7EB-155F-3C3D-5AE7-A0FBE6BD19A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733871" y="4177237"/>
            <a:ext cx="914400" cy="914400"/>
          </a:xfrm>
          <a:prstGeom prst="rect">
            <a:avLst/>
          </a:prstGeom>
        </p:spPr>
      </p:pic>
      <p:pic>
        <p:nvPicPr>
          <p:cNvPr id="69" name="Elemento grafico 68" descr="Fotocopiatrice con riempimento a tinta unita">
            <a:extLst>
              <a:ext uri="{FF2B5EF4-FFF2-40B4-BE49-F238E27FC236}">
                <a16:creationId xmlns:a16="http://schemas.microsoft.com/office/drawing/2014/main" id="{CD6205F6-9FD6-43D4-2F5B-2F01964E85A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161862" y="2706497"/>
            <a:ext cx="914400" cy="914400"/>
          </a:xfrm>
          <a:prstGeom prst="rect">
            <a:avLst/>
          </a:prstGeom>
        </p:spPr>
      </p:pic>
      <p:pic>
        <p:nvPicPr>
          <p:cNvPr id="71" name="Elemento grafico 70" descr="Turbine eoliche con riempimento a tinta unita">
            <a:extLst>
              <a:ext uri="{FF2B5EF4-FFF2-40B4-BE49-F238E27FC236}">
                <a16:creationId xmlns:a16="http://schemas.microsoft.com/office/drawing/2014/main" id="{7A628A19-AB3B-7F9F-B229-B61CF456C3F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594570" y="3823893"/>
            <a:ext cx="914400" cy="914400"/>
          </a:xfrm>
          <a:prstGeom prst="rect">
            <a:avLst/>
          </a:prstGeom>
        </p:spPr>
      </p:pic>
      <p:pic>
        <p:nvPicPr>
          <p:cNvPr id="77" name="Elemento grafico 76" descr="Rete online con riempimento a tinta unita">
            <a:extLst>
              <a:ext uri="{FF2B5EF4-FFF2-40B4-BE49-F238E27FC236}">
                <a16:creationId xmlns:a16="http://schemas.microsoft.com/office/drawing/2014/main" id="{67431611-6F51-08E0-AE4C-E8AF53C7562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935463" y="2901954"/>
            <a:ext cx="694849" cy="694849"/>
          </a:xfrm>
          <a:prstGeom prst="rect">
            <a:avLst/>
          </a:prstGeom>
        </p:spPr>
      </p:pic>
      <p:pic>
        <p:nvPicPr>
          <p:cNvPr id="79" name="Elemento grafico 78" descr="Riunione online con riempimento a tinta unita">
            <a:extLst>
              <a:ext uri="{FF2B5EF4-FFF2-40B4-BE49-F238E27FC236}">
                <a16:creationId xmlns:a16="http://schemas.microsoft.com/office/drawing/2014/main" id="{8F558BE0-13E2-EF16-CD43-C0A34881475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152627" y="1828657"/>
            <a:ext cx="914400" cy="914400"/>
          </a:xfrm>
          <a:prstGeom prst="rect">
            <a:avLst/>
          </a:prstGeom>
        </p:spPr>
      </p:pic>
      <p:pic>
        <p:nvPicPr>
          <p:cNvPr id="83" name="Elemento grafico 82" descr="Caffè con riempimento a tinta unita">
            <a:extLst>
              <a:ext uri="{FF2B5EF4-FFF2-40B4-BE49-F238E27FC236}">
                <a16:creationId xmlns:a16="http://schemas.microsoft.com/office/drawing/2014/main" id="{D63EBEEE-E92B-E6C6-9F0A-F57C85A741E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205577" y="5368352"/>
            <a:ext cx="619657" cy="619657"/>
          </a:xfrm>
          <a:prstGeom prst="rect">
            <a:avLst/>
          </a:prstGeom>
        </p:spPr>
      </p:pic>
      <p:pic>
        <p:nvPicPr>
          <p:cNvPr id="87" name="Elemento grafico 86" descr="Termometro con riempimento a tinta unita">
            <a:extLst>
              <a:ext uri="{FF2B5EF4-FFF2-40B4-BE49-F238E27FC236}">
                <a16:creationId xmlns:a16="http://schemas.microsoft.com/office/drawing/2014/main" id="{9BDA0184-466B-AEF9-47C1-7427A99B1F2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797737" y="3689086"/>
            <a:ext cx="792124" cy="792124"/>
          </a:xfrm>
          <a:prstGeom prst="rect">
            <a:avLst/>
          </a:prstGeom>
        </p:spPr>
      </p:pic>
      <p:pic>
        <p:nvPicPr>
          <p:cNvPr id="89" name="Elemento grafico 88" descr="Succulento con riempimento a tinta unita">
            <a:extLst>
              <a:ext uri="{FF2B5EF4-FFF2-40B4-BE49-F238E27FC236}">
                <a16:creationId xmlns:a16="http://schemas.microsoft.com/office/drawing/2014/main" id="{AAD864DD-44E8-E31B-9DFD-F15D8F93311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228807" y="3884832"/>
            <a:ext cx="792522" cy="792522"/>
          </a:xfrm>
          <a:prstGeom prst="rect">
            <a:avLst/>
          </a:prstGeom>
        </p:spPr>
      </p:pic>
      <p:pic>
        <p:nvPicPr>
          <p:cNvPr id="93" name="Elemento grafico 92" descr="Trattore con riempimento a tinta unita">
            <a:extLst>
              <a:ext uri="{FF2B5EF4-FFF2-40B4-BE49-F238E27FC236}">
                <a16:creationId xmlns:a16="http://schemas.microsoft.com/office/drawing/2014/main" id="{174A1D50-CDFA-3B0C-BA00-1F0292AA24F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231079" y="6287976"/>
            <a:ext cx="914400" cy="914400"/>
          </a:xfrm>
          <a:prstGeom prst="rect">
            <a:avLst/>
          </a:prstGeom>
        </p:spPr>
      </p:pic>
      <p:pic>
        <p:nvPicPr>
          <p:cNvPr id="95" name="Elemento grafico 94" descr="Albero caducifoglio con riempimento a tinta unita">
            <a:extLst>
              <a:ext uri="{FF2B5EF4-FFF2-40B4-BE49-F238E27FC236}">
                <a16:creationId xmlns:a16="http://schemas.microsoft.com/office/drawing/2014/main" id="{F9979DDF-B05C-D5F7-CE29-853A886BB4E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225411" y="3141339"/>
            <a:ext cx="694849" cy="694849"/>
          </a:xfrm>
          <a:prstGeom prst="rect">
            <a:avLst/>
          </a:prstGeom>
        </p:spPr>
      </p:pic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93B5C609-AFC1-BB0F-18A2-6CAF4FE70470}"/>
              </a:ext>
            </a:extLst>
          </p:cNvPr>
          <p:cNvSpPr txBox="1"/>
          <p:nvPr/>
        </p:nvSpPr>
        <p:spPr>
          <a:xfrm>
            <a:off x="4545705" y="4231157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19981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4F18A578-ACEA-012F-07AD-6BC8CEE5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>
            <a:extLst>
              <a:ext uri="{FF2B5EF4-FFF2-40B4-BE49-F238E27FC236}">
                <a16:creationId xmlns:a16="http://schemas.microsoft.com/office/drawing/2014/main" id="{6263BBD6-5825-C8D9-C88F-58407FDF6232}"/>
              </a:ext>
            </a:extLst>
          </p:cNvPr>
          <p:cNvSpPr/>
          <p:nvPr/>
        </p:nvSpPr>
        <p:spPr>
          <a:xfrm>
            <a:off x="0" y="250000"/>
            <a:ext cx="97134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Quali sono i livelli di un sistema IoT? </a:t>
            </a:r>
            <a:endParaRPr sz="180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6A03E96-D0F3-9B44-8AEE-C72330474EFB}"/>
              </a:ext>
            </a:extLst>
          </p:cNvPr>
          <p:cNvSpPr/>
          <p:nvPr/>
        </p:nvSpPr>
        <p:spPr>
          <a:xfrm>
            <a:off x="324465" y="1320781"/>
            <a:ext cx="9512709" cy="130087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/>
              <a:t>   Percezione: sensori, videocamere, …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E0B4E98-855A-7A4F-33FF-D4042F7102CD}"/>
              </a:ext>
            </a:extLst>
          </p:cNvPr>
          <p:cNvSpPr/>
          <p:nvPr/>
        </p:nvSpPr>
        <p:spPr>
          <a:xfrm>
            <a:off x="324465" y="2601868"/>
            <a:ext cx="9512709" cy="130087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/>
              <a:t>  Trasporto: </a:t>
            </a:r>
            <a:r>
              <a:rPr lang="it-IT" sz="3600" err="1"/>
              <a:t>tcp/ip</a:t>
            </a:r>
            <a:r>
              <a:rPr lang="it-IT" sz="3600"/>
              <a:t>, </a:t>
            </a:r>
            <a:r>
              <a:rPr lang="it-IT" sz="3600" err="1"/>
              <a:t>wifi</a:t>
            </a:r>
            <a:r>
              <a:rPr lang="it-IT" sz="3600"/>
              <a:t>, bluetooth, lora,…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C40EC87-1E69-E82A-7CEB-61F267451E73}"/>
              </a:ext>
            </a:extLst>
          </p:cNvPr>
          <p:cNvSpPr/>
          <p:nvPr/>
        </p:nvSpPr>
        <p:spPr>
          <a:xfrm>
            <a:off x="324465" y="3899450"/>
            <a:ext cx="9512709" cy="13008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/>
              <a:t>  Elaborazione: server web, data center, cloud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3CA9897-9FF5-E02D-A99B-83C254F33D30}"/>
              </a:ext>
            </a:extLst>
          </p:cNvPr>
          <p:cNvSpPr/>
          <p:nvPr/>
        </p:nvSpPr>
        <p:spPr>
          <a:xfrm>
            <a:off x="324465" y="5200329"/>
            <a:ext cx="9512708" cy="130087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/>
              <a:t>  Applicazione: smart health/home/city…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EC194F-6D6E-702F-C0FA-0D2F18D7DF32}"/>
              </a:ext>
            </a:extLst>
          </p:cNvPr>
          <p:cNvSpPr txBox="1"/>
          <p:nvPr/>
        </p:nvSpPr>
        <p:spPr>
          <a:xfrm>
            <a:off x="4287560" y="6797633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CC by Giorgio </a:t>
            </a:r>
            <a:r>
              <a:rPr lang="it-IT" err="1"/>
              <a:t>Delzanno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7288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>
          <a:extLst>
            <a:ext uri="{FF2B5EF4-FFF2-40B4-BE49-F238E27FC236}">
              <a16:creationId xmlns:a16="http://schemas.microsoft.com/office/drawing/2014/main" id="{08572CA1-0883-0EB5-7745-DBAA16E76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5FDE9E57-0E00-D0A7-3624-D2F1597E0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419732"/>
              </p:ext>
            </p:extLst>
          </p:nvPr>
        </p:nvGraphicFramePr>
        <p:xfrm>
          <a:off x="504612" y="792481"/>
          <a:ext cx="9071399" cy="6240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4" name="Google Shape;304;p54">
            <a:extLst>
              <a:ext uri="{FF2B5EF4-FFF2-40B4-BE49-F238E27FC236}">
                <a16:creationId xmlns:a16="http://schemas.microsoft.com/office/drawing/2014/main" id="{C924E3D5-98E4-EBBC-19FE-11ACCAD10494}"/>
              </a:ext>
            </a:extLst>
          </p:cNvPr>
          <p:cNvSpPr/>
          <p:nvPr/>
        </p:nvSpPr>
        <p:spPr>
          <a:xfrm>
            <a:off x="504612" y="-185580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>
                <a:latin typeface="Fira Sans"/>
                <a:ea typeface="Fira Sans"/>
                <a:cs typeface="Fira Sans"/>
                <a:sym typeface="Fira Sans"/>
              </a:rPr>
              <a:t>Quali terminologie di servono?</a:t>
            </a:r>
            <a:endParaRPr sz="18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" name="Elemento grafico 8" descr="Server con riempimento a tinta unita">
            <a:extLst>
              <a:ext uri="{FF2B5EF4-FFF2-40B4-BE49-F238E27FC236}">
                <a16:creationId xmlns:a16="http://schemas.microsoft.com/office/drawing/2014/main" id="{3A8FC950-57F6-BE08-E11E-C72037F048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78254" y="4208703"/>
            <a:ext cx="523466" cy="523466"/>
          </a:xfrm>
          <a:prstGeom prst="rect">
            <a:avLst/>
          </a:prstGeom>
        </p:spPr>
      </p:pic>
      <p:pic>
        <p:nvPicPr>
          <p:cNvPr id="12" name="Elemento grafico 11" descr="Database con riempimento a tinta unita">
            <a:extLst>
              <a:ext uri="{FF2B5EF4-FFF2-40B4-BE49-F238E27FC236}">
                <a16:creationId xmlns:a16="http://schemas.microsoft.com/office/drawing/2014/main" id="{C5071207-777A-ACEB-636F-31E9D3DE5C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74198" y="2315774"/>
            <a:ext cx="523467" cy="523467"/>
          </a:xfrm>
          <a:prstGeom prst="rect">
            <a:avLst/>
          </a:prstGeom>
        </p:spPr>
      </p:pic>
      <p:pic>
        <p:nvPicPr>
          <p:cNvPr id="13" name="Elemento grafico 12" descr="Database con riempimento a tinta unita">
            <a:extLst>
              <a:ext uri="{FF2B5EF4-FFF2-40B4-BE49-F238E27FC236}">
                <a16:creationId xmlns:a16="http://schemas.microsoft.com/office/drawing/2014/main" id="{560E851C-2E94-0688-8AE3-D118E611C3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95525" y="2294490"/>
            <a:ext cx="523466" cy="523466"/>
          </a:xfrm>
          <a:prstGeom prst="rect">
            <a:avLst/>
          </a:prstGeom>
        </p:spPr>
      </p:pic>
      <p:pic>
        <p:nvPicPr>
          <p:cNvPr id="14" name="Elemento grafico 13" descr="Server con riempimento a tinta unita">
            <a:extLst>
              <a:ext uri="{FF2B5EF4-FFF2-40B4-BE49-F238E27FC236}">
                <a16:creationId xmlns:a16="http://schemas.microsoft.com/office/drawing/2014/main" id="{AFBA333E-E0E2-6F65-BCD9-1F52C49DB2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7994" y="4073292"/>
            <a:ext cx="523466" cy="523466"/>
          </a:xfrm>
          <a:prstGeom prst="rect">
            <a:avLst/>
          </a:prstGeom>
        </p:spPr>
      </p:pic>
      <p:pic>
        <p:nvPicPr>
          <p:cNvPr id="18" name="Elemento grafico 17" descr="Smartphone con riempimento a tinta unita">
            <a:extLst>
              <a:ext uri="{FF2B5EF4-FFF2-40B4-BE49-F238E27FC236}">
                <a16:creationId xmlns:a16="http://schemas.microsoft.com/office/drawing/2014/main" id="{5478A0B4-E09E-538E-134A-17440759F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00148" y="5666184"/>
            <a:ext cx="637686" cy="637686"/>
          </a:xfrm>
          <a:prstGeom prst="rect">
            <a:avLst/>
          </a:prstGeom>
        </p:spPr>
      </p:pic>
      <p:pic>
        <p:nvPicPr>
          <p:cNvPr id="28" name="Elemento grafico 27" descr="Mano robotica con riempimento a tinta unita">
            <a:extLst>
              <a:ext uri="{FF2B5EF4-FFF2-40B4-BE49-F238E27FC236}">
                <a16:creationId xmlns:a16="http://schemas.microsoft.com/office/drawing/2014/main" id="{BDECD82D-E99E-FE2E-C028-7C27412BC9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38241" y="5826115"/>
            <a:ext cx="914400" cy="914400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A82F167-5849-89C2-17D3-4D75BB141D8A}"/>
              </a:ext>
            </a:extLst>
          </p:cNvPr>
          <p:cNvSpPr txBox="1"/>
          <p:nvPr/>
        </p:nvSpPr>
        <p:spPr>
          <a:xfrm>
            <a:off x="6036650" y="1702328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Migliaia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84129ED-7CF3-5770-36C8-9745CF7AC423}"/>
              </a:ext>
            </a:extLst>
          </p:cNvPr>
          <p:cNvSpPr txBox="1"/>
          <p:nvPr/>
        </p:nvSpPr>
        <p:spPr>
          <a:xfrm>
            <a:off x="7291576" y="3390605"/>
            <a:ext cx="1421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Milioni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9BDFB8E-E6C2-40E0-DEB7-90E983CDD6E4}"/>
              </a:ext>
            </a:extLst>
          </p:cNvPr>
          <p:cNvSpPr txBox="1"/>
          <p:nvPr/>
        </p:nvSpPr>
        <p:spPr>
          <a:xfrm>
            <a:off x="8684343" y="5052756"/>
            <a:ext cx="1956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Miliardi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3B6983A-6C7F-A177-8FEE-A26005EA27C2}"/>
              </a:ext>
            </a:extLst>
          </p:cNvPr>
          <p:cNvSpPr txBox="1"/>
          <p:nvPr/>
        </p:nvSpPr>
        <p:spPr>
          <a:xfrm>
            <a:off x="4064612" y="7033024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CC by Giorgio </a:t>
            </a:r>
            <a:r>
              <a:rPr lang="it-IT" err="1"/>
              <a:t>Delzanno</a:t>
            </a:r>
            <a:endParaRPr lang="it-IT"/>
          </a:p>
        </p:txBody>
      </p:sp>
      <p:pic>
        <p:nvPicPr>
          <p:cNvPr id="6" name="Elemento grafico 5" descr="Webcam con riempimento a tinta unita">
            <a:extLst>
              <a:ext uri="{FF2B5EF4-FFF2-40B4-BE49-F238E27FC236}">
                <a16:creationId xmlns:a16="http://schemas.microsoft.com/office/drawing/2014/main" id="{09BBE4E1-19AB-08BC-19B4-1830ED1A29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87801" y="5695895"/>
            <a:ext cx="914400" cy="914400"/>
          </a:xfrm>
          <a:prstGeom prst="rect">
            <a:avLst/>
          </a:prstGeom>
        </p:spPr>
      </p:pic>
      <p:pic>
        <p:nvPicPr>
          <p:cNvPr id="7" name="Elemento grafico 6" descr="Contachilometri centrale contorno">
            <a:extLst>
              <a:ext uri="{FF2B5EF4-FFF2-40B4-BE49-F238E27FC236}">
                <a16:creationId xmlns:a16="http://schemas.microsoft.com/office/drawing/2014/main" id="{CEE2A485-350E-C95C-3A49-96F307528D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93017" y="5511914"/>
            <a:ext cx="914400" cy="914400"/>
          </a:xfrm>
          <a:prstGeom prst="rect">
            <a:avLst/>
          </a:prstGeom>
        </p:spPr>
      </p:pic>
      <p:pic>
        <p:nvPicPr>
          <p:cNvPr id="11" name="Elemento grafico 10" descr="Termometro con riempimento a tinta unita">
            <a:extLst>
              <a:ext uri="{FF2B5EF4-FFF2-40B4-BE49-F238E27FC236}">
                <a16:creationId xmlns:a16="http://schemas.microsoft.com/office/drawing/2014/main" id="{AE48A3DF-B891-82A7-B678-D0ECBBF1545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31004" y="59050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4D855CF3-62A5-AAA9-6C48-4166994C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e 18">
            <a:extLst>
              <a:ext uri="{FF2B5EF4-FFF2-40B4-BE49-F238E27FC236}">
                <a16:creationId xmlns:a16="http://schemas.microsoft.com/office/drawing/2014/main" id="{0AB79860-907E-A1F4-0768-6B9E4189B1EE}"/>
              </a:ext>
            </a:extLst>
          </p:cNvPr>
          <p:cNvSpPr/>
          <p:nvPr/>
        </p:nvSpPr>
        <p:spPr>
          <a:xfrm>
            <a:off x="1841241" y="2518376"/>
            <a:ext cx="1312606" cy="123526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94CA4DE7-4815-5057-6928-4D59E038D79D}"/>
              </a:ext>
            </a:extLst>
          </p:cNvPr>
          <p:cNvSpPr/>
          <p:nvPr/>
        </p:nvSpPr>
        <p:spPr>
          <a:xfrm>
            <a:off x="7032532" y="2229276"/>
            <a:ext cx="1231444" cy="1235266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97FEE25-C61F-705C-769F-D1F381E80CA2}"/>
              </a:ext>
            </a:extLst>
          </p:cNvPr>
          <p:cNvSpPr/>
          <p:nvPr/>
        </p:nvSpPr>
        <p:spPr>
          <a:xfrm>
            <a:off x="4400948" y="1651387"/>
            <a:ext cx="1312606" cy="12352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9" name="Google Shape;139;p32">
            <a:extLst>
              <a:ext uri="{FF2B5EF4-FFF2-40B4-BE49-F238E27FC236}">
                <a16:creationId xmlns:a16="http://schemas.microsoft.com/office/drawing/2014/main" id="{FF073CE9-5599-D68F-E89C-3FA5FB6F3DC5}"/>
              </a:ext>
            </a:extLst>
          </p:cNvPr>
          <p:cNvSpPr/>
          <p:nvPr/>
        </p:nvSpPr>
        <p:spPr>
          <a:xfrm>
            <a:off x="179610" y="72812"/>
            <a:ext cx="97134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Come funziona un sistema IoT?</a:t>
            </a:r>
            <a:endParaRPr sz="1800" i="0" u="none" strike="noStrike" cap="non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Elemento grafico 4" descr="Internet delle cose contorno">
            <a:extLst>
              <a:ext uri="{FF2B5EF4-FFF2-40B4-BE49-F238E27FC236}">
                <a16:creationId xmlns:a16="http://schemas.microsoft.com/office/drawing/2014/main" id="{5C506CB2-6ABC-D54C-CCBB-13E196DF0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395" y="2792720"/>
            <a:ext cx="3026879" cy="3026879"/>
          </a:xfrm>
          <a:prstGeom prst="rect">
            <a:avLst/>
          </a:prstGeom>
        </p:spPr>
      </p:pic>
      <p:pic>
        <p:nvPicPr>
          <p:cNvPr id="7" name="Elemento grafico 6" descr="Grafico a barre contorno">
            <a:extLst>
              <a:ext uri="{FF2B5EF4-FFF2-40B4-BE49-F238E27FC236}">
                <a16:creationId xmlns:a16="http://schemas.microsoft.com/office/drawing/2014/main" id="{E389A64B-4892-25D6-FFF5-BFD3455CA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582" y="1667922"/>
            <a:ext cx="956907" cy="956907"/>
          </a:xfrm>
          <a:prstGeom prst="rect">
            <a:avLst/>
          </a:prstGeom>
        </p:spPr>
      </p:pic>
      <p:pic>
        <p:nvPicPr>
          <p:cNvPr id="8" name="Elemento grafico 7" descr="Antenna con riempimento a tinta unita">
            <a:extLst>
              <a:ext uri="{FF2B5EF4-FFF2-40B4-BE49-F238E27FC236}">
                <a16:creationId xmlns:a16="http://schemas.microsoft.com/office/drawing/2014/main" id="{D9B5D41C-F49A-E557-441D-91D30D8D8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9058" y="2442721"/>
            <a:ext cx="758392" cy="808376"/>
          </a:xfrm>
          <a:prstGeom prst="rect">
            <a:avLst/>
          </a:prstGeom>
        </p:spPr>
      </p:pic>
      <p:pic>
        <p:nvPicPr>
          <p:cNvPr id="10" name="Elemento grafico 9" descr="Contachilometri centrale contorno">
            <a:extLst>
              <a:ext uri="{FF2B5EF4-FFF2-40B4-BE49-F238E27FC236}">
                <a16:creationId xmlns:a16="http://schemas.microsoft.com/office/drawing/2014/main" id="{3DF257F8-A01F-9F26-4622-0E0417ACA0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97864" y="2533595"/>
            <a:ext cx="914400" cy="914400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A7DD051C-20B2-0F0D-290F-82B38F4468A0}"/>
              </a:ext>
            </a:extLst>
          </p:cNvPr>
          <p:cNvSpPr/>
          <p:nvPr/>
        </p:nvSpPr>
        <p:spPr>
          <a:xfrm>
            <a:off x="4480403" y="5725666"/>
            <a:ext cx="1312606" cy="123526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Elemento grafico 20" descr="Ingranaggi con riempimento a tinta unita">
            <a:extLst>
              <a:ext uri="{FF2B5EF4-FFF2-40B4-BE49-F238E27FC236}">
                <a16:creationId xmlns:a16="http://schemas.microsoft.com/office/drawing/2014/main" id="{0C2566FA-DD9B-33B0-4979-9598B01946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51408" y="5867984"/>
            <a:ext cx="914400" cy="914400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B97114E6-42A3-4C8B-41A8-B2052D4EC2F1}"/>
              </a:ext>
            </a:extLst>
          </p:cNvPr>
          <p:cNvSpPr/>
          <p:nvPr/>
        </p:nvSpPr>
        <p:spPr>
          <a:xfrm>
            <a:off x="1897719" y="5089918"/>
            <a:ext cx="1312606" cy="123526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/>
          </a:p>
        </p:txBody>
      </p:sp>
      <p:pic>
        <p:nvPicPr>
          <p:cNvPr id="23" name="Elemento grafico 22" descr="Termometro con riempimento a tinta unita">
            <a:extLst>
              <a:ext uri="{FF2B5EF4-FFF2-40B4-BE49-F238E27FC236}">
                <a16:creationId xmlns:a16="http://schemas.microsoft.com/office/drawing/2014/main" id="{D6E46DE5-C4BA-55ED-5FE0-1EBB736307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2609" y="5306227"/>
            <a:ext cx="914400" cy="914400"/>
          </a:xfrm>
          <a:prstGeom prst="rect">
            <a:avLst/>
          </a:prstGeom>
        </p:spPr>
      </p:pic>
      <p:sp>
        <p:nvSpPr>
          <p:cNvPr id="24" name="Ovale 23">
            <a:extLst>
              <a:ext uri="{FF2B5EF4-FFF2-40B4-BE49-F238E27FC236}">
                <a16:creationId xmlns:a16="http://schemas.microsoft.com/office/drawing/2014/main" id="{A2845FD5-D97A-88E4-8873-63C497473D17}"/>
              </a:ext>
            </a:extLst>
          </p:cNvPr>
          <p:cNvSpPr/>
          <p:nvPr/>
        </p:nvSpPr>
        <p:spPr>
          <a:xfrm>
            <a:off x="7023822" y="5080642"/>
            <a:ext cx="1312606" cy="12352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/>
          </a:p>
        </p:txBody>
      </p:sp>
      <p:pic>
        <p:nvPicPr>
          <p:cNvPr id="25" name="Elemento grafico 24" descr="Ricerca con riempimento a tinta unita">
            <a:extLst>
              <a:ext uri="{FF2B5EF4-FFF2-40B4-BE49-F238E27FC236}">
                <a16:creationId xmlns:a16="http://schemas.microsoft.com/office/drawing/2014/main" id="{2DB9ADF2-91FD-C0C9-838A-D96FC6DF51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22925" y="5204229"/>
            <a:ext cx="914400" cy="914400"/>
          </a:xfrm>
          <a:prstGeom prst="rect">
            <a:avLst/>
          </a:prstGeom>
        </p:spPr>
      </p:pic>
      <p:sp>
        <p:nvSpPr>
          <p:cNvPr id="27" name="Freccia destra 26">
            <a:extLst>
              <a:ext uri="{FF2B5EF4-FFF2-40B4-BE49-F238E27FC236}">
                <a16:creationId xmlns:a16="http://schemas.microsoft.com/office/drawing/2014/main" id="{CD9B73D6-1F23-CA35-D7A1-732CB8150A16}"/>
              </a:ext>
            </a:extLst>
          </p:cNvPr>
          <p:cNvSpPr/>
          <p:nvPr/>
        </p:nvSpPr>
        <p:spPr>
          <a:xfrm rot="19701892">
            <a:off x="3184402" y="2262889"/>
            <a:ext cx="1009170" cy="510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reccia destra 27">
            <a:extLst>
              <a:ext uri="{FF2B5EF4-FFF2-40B4-BE49-F238E27FC236}">
                <a16:creationId xmlns:a16="http://schemas.microsoft.com/office/drawing/2014/main" id="{A0697630-0875-E2AE-44A7-6750D4A6F594}"/>
              </a:ext>
            </a:extLst>
          </p:cNvPr>
          <p:cNvSpPr/>
          <p:nvPr/>
        </p:nvSpPr>
        <p:spPr>
          <a:xfrm rot="1669097">
            <a:off x="5953474" y="2210958"/>
            <a:ext cx="1009170" cy="510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destra 28">
            <a:extLst>
              <a:ext uri="{FF2B5EF4-FFF2-40B4-BE49-F238E27FC236}">
                <a16:creationId xmlns:a16="http://schemas.microsoft.com/office/drawing/2014/main" id="{E0AE0DF4-65B6-C7F5-3001-1BCBCC004A80}"/>
              </a:ext>
            </a:extLst>
          </p:cNvPr>
          <p:cNvSpPr/>
          <p:nvPr/>
        </p:nvSpPr>
        <p:spPr>
          <a:xfrm rot="5400000">
            <a:off x="7143668" y="4043665"/>
            <a:ext cx="1009170" cy="510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destra 29">
            <a:extLst>
              <a:ext uri="{FF2B5EF4-FFF2-40B4-BE49-F238E27FC236}">
                <a16:creationId xmlns:a16="http://schemas.microsoft.com/office/drawing/2014/main" id="{53E1207C-5147-F56E-4D3A-FB855082A2EA}"/>
              </a:ext>
            </a:extLst>
          </p:cNvPr>
          <p:cNvSpPr/>
          <p:nvPr/>
        </p:nvSpPr>
        <p:spPr>
          <a:xfrm rot="9709001">
            <a:off x="5947090" y="6002599"/>
            <a:ext cx="1009170" cy="510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/>
          </a:p>
        </p:txBody>
      </p:sp>
      <p:sp>
        <p:nvSpPr>
          <p:cNvPr id="31" name="Freccia destra 30">
            <a:extLst>
              <a:ext uri="{FF2B5EF4-FFF2-40B4-BE49-F238E27FC236}">
                <a16:creationId xmlns:a16="http://schemas.microsoft.com/office/drawing/2014/main" id="{39572D51-C215-1BBD-D3FC-BD839D4D66F2}"/>
              </a:ext>
            </a:extLst>
          </p:cNvPr>
          <p:cNvSpPr/>
          <p:nvPr/>
        </p:nvSpPr>
        <p:spPr>
          <a:xfrm rot="11711074">
            <a:off x="3302811" y="6019434"/>
            <a:ext cx="1009170" cy="510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Freccia destra 31">
            <a:extLst>
              <a:ext uri="{FF2B5EF4-FFF2-40B4-BE49-F238E27FC236}">
                <a16:creationId xmlns:a16="http://schemas.microsoft.com/office/drawing/2014/main" id="{A2DC746C-5E2B-C696-B962-5FD0434EE7EF}"/>
              </a:ext>
            </a:extLst>
          </p:cNvPr>
          <p:cNvSpPr/>
          <p:nvPr/>
        </p:nvSpPr>
        <p:spPr>
          <a:xfrm rot="16200000">
            <a:off x="2049437" y="4099111"/>
            <a:ext cx="1009170" cy="5109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1B2E983-5105-B6B0-AF86-5E34BB38F444}"/>
              </a:ext>
            </a:extLst>
          </p:cNvPr>
          <p:cNvSpPr txBox="1"/>
          <p:nvPr/>
        </p:nvSpPr>
        <p:spPr>
          <a:xfrm>
            <a:off x="7457916" y="1781074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Trasmissione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0367B6EC-0E8F-DE79-1FBF-ACE326976F0E}"/>
              </a:ext>
            </a:extLst>
          </p:cNvPr>
          <p:cNvSpPr txBox="1"/>
          <p:nvPr/>
        </p:nvSpPr>
        <p:spPr>
          <a:xfrm>
            <a:off x="8249348" y="4973396"/>
            <a:ext cx="1693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Analisi &amp;</a:t>
            </a:r>
            <a:br>
              <a:rPr lang="it-IT" sz="2400"/>
            </a:br>
            <a:r>
              <a:rPr lang="it-IT" sz="2400"/>
              <a:t> predizione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7139762-A2D9-3631-4BE2-2578AB4D32C0}"/>
              </a:ext>
            </a:extLst>
          </p:cNvPr>
          <p:cNvSpPr txBox="1"/>
          <p:nvPr/>
        </p:nvSpPr>
        <p:spPr>
          <a:xfrm>
            <a:off x="3346843" y="7028701"/>
            <a:ext cx="396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Attuazione &amp; ottimizzazione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E481770-3F63-49CB-9ABF-FE093BFC9E97}"/>
              </a:ext>
            </a:extLst>
          </p:cNvPr>
          <p:cNvSpPr txBox="1"/>
          <p:nvPr/>
        </p:nvSpPr>
        <p:spPr>
          <a:xfrm>
            <a:off x="3916452" y="106032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Interpretazione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F97A107-1E29-0497-6AEA-70D99FE52866}"/>
              </a:ext>
            </a:extLst>
          </p:cNvPr>
          <p:cNvSpPr txBox="1"/>
          <p:nvPr/>
        </p:nvSpPr>
        <p:spPr>
          <a:xfrm>
            <a:off x="1245782" y="2028338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Misurazione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C63ACFC-0B76-887D-A3C4-9AE0302F85D3}"/>
              </a:ext>
            </a:extLst>
          </p:cNvPr>
          <p:cNvSpPr txBox="1"/>
          <p:nvPr/>
        </p:nvSpPr>
        <p:spPr>
          <a:xfrm>
            <a:off x="672214" y="6274922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err="1"/>
              <a:t>Acquizione</a:t>
            </a:r>
            <a:endParaRPr lang="it-IT" sz="24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BC64A0-EBB7-9F35-8B2E-AF4C8527B45B}"/>
              </a:ext>
            </a:extLst>
          </p:cNvPr>
          <p:cNvSpPr txBox="1"/>
          <p:nvPr/>
        </p:nvSpPr>
        <p:spPr>
          <a:xfrm>
            <a:off x="7793334" y="6422585"/>
            <a:ext cx="9412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CC by </a:t>
            </a:r>
            <a:br>
              <a:rPr lang="it-IT"/>
            </a:br>
            <a:r>
              <a:rPr lang="it-IT"/>
              <a:t>Giorgio </a:t>
            </a:r>
            <a:br>
              <a:rPr lang="it-IT"/>
            </a:br>
            <a:r>
              <a:rPr lang="it-IT" err="1"/>
              <a:t>Delzanno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82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>
          <a:extLst>
            <a:ext uri="{FF2B5EF4-FFF2-40B4-BE49-F238E27FC236}">
              <a16:creationId xmlns:a16="http://schemas.microsoft.com/office/drawing/2014/main" id="{455D650C-0E68-2D76-82CE-DBCFC968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>
            <a:extLst>
              <a:ext uri="{FF2B5EF4-FFF2-40B4-BE49-F238E27FC236}">
                <a16:creationId xmlns:a16="http://schemas.microsoft.com/office/drawing/2014/main" id="{2C82F3B4-F2AE-9CCC-8D5E-A988D32269A8}"/>
              </a:ext>
            </a:extLst>
          </p:cNvPr>
          <p:cNvSpPr/>
          <p:nvPr/>
        </p:nvSpPr>
        <p:spPr>
          <a:xfrm>
            <a:off x="367588" y="252850"/>
            <a:ext cx="90714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>
                <a:latin typeface="Fira Sans"/>
                <a:ea typeface="Fira Sans"/>
                <a:cs typeface="Fira Sans"/>
                <a:sym typeface="Fira Sans"/>
              </a:rPr>
              <a:t>  Quali domini applicativi e casi d’uso?</a:t>
            </a:r>
            <a:endParaRPr sz="1800" b="1" i="0" u="none" strike="noStrike" cap="none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4" name="Google Shape;164;p36">
            <a:extLst>
              <a:ext uri="{FF2B5EF4-FFF2-40B4-BE49-F238E27FC236}">
                <a16:creationId xmlns:a16="http://schemas.microsoft.com/office/drawing/2014/main" id="{685F5FB4-1862-8363-2DA8-C7D168F49C30}"/>
              </a:ext>
            </a:extLst>
          </p:cNvPr>
          <p:cNvSpPr/>
          <p:nvPr/>
        </p:nvSpPr>
        <p:spPr>
          <a:xfrm>
            <a:off x="629176" y="1530855"/>
            <a:ext cx="4411136" cy="3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240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Smart Cities and Communities</a:t>
            </a:r>
            <a:br>
              <a:rPr lang="it-IT" sz="240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40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</a:t>
            </a:r>
            <a:r>
              <a:rPr lang="it-IT" sz="2400">
                <a:latin typeface="Fira Sans"/>
                <a:ea typeface="Fira Sans"/>
                <a:cs typeface="Fira Sans"/>
                <a:sym typeface="Fira Sans"/>
              </a:rPr>
              <a:t>mart Supply Chain</a:t>
            </a:r>
            <a:endParaRPr sz="24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240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Industr</a:t>
            </a:r>
            <a:r>
              <a:rPr lang="it-IT" sz="2400">
                <a:latin typeface="Fira Sans"/>
                <a:ea typeface="Fira Sans"/>
                <a:cs typeface="Fira Sans"/>
                <a:sym typeface="Fira Sans"/>
              </a:rPr>
              <a:t>ial IoT</a:t>
            </a:r>
            <a:endParaRPr sz="240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2400" i="0" u="none" strike="noStrike" cap="none" err="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Environmental</a:t>
            </a:r>
            <a:r>
              <a:rPr lang="it-IT" sz="240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Monitoring</a:t>
            </a:r>
            <a:br>
              <a:rPr lang="it-IT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40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Wearables</a:t>
            </a:r>
            <a:br>
              <a:rPr lang="it-IT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40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Connected</a:t>
            </a:r>
            <a:r>
              <a:rPr lang="it-IT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Home</a:t>
            </a:r>
            <a:br>
              <a:rPr lang="it-IT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Smart Water Systems</a:t>
            </a:r>
            <a:endParaRPr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it-IT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5" name="Google Shape;165;p36">
            <a:extLst>
              <a:ext uri="{FF2B5EF4-FFF2-40B4-BE49-F238E27FC236}">
                <a16:creationId xmlns:a16="http://schemas.microsoft.com/office/drawing/2014/main" id="{91EE1174-874A-1B30-52CB-BB84E91E17A8}"/>
              </a:ext>
            </a:extLst>
          </p:cNvPr>
          <p:cNvSpPr/>
          <p:nvPr/>
        </p:nvSpPr>
        <p:spPr>
          <a:xfrm>
            <a:off x="4183576" y="4565075"/>
            <a:ext cx="77202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43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1800" b="0" i="0" u="none" strike="noStrike" cap="none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Google Shape;174;p37">
            <a:extLst>
              <a:ext uri="{FF2B5EF4-FFF2-40B4-BE49-F238E27FC236}">
                <a16:creationId xmlns:a16="http://schemas.microsoft.com/office/drawing/2014/main" id="{CC4CF50E-A611-5BF1-2337-F8C31DC5B1EF}"/>
              </a:ext>
            </a:extLst>
          </p:cNvPr>
          <p:cNvSpPr/>
          <p:nvPr/>
        </p:nvSpPr>
        <p:spPr>
          <a:xfrm>
            <a:off x="629176" y="4054775"/>
            <a:ext cx="8350800" cy="4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Forecast demand in product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development</a:t>
            </a:r>
            <a:endParaRPr sz="24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Analyze</a:t>
            </a: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customer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behavior</a:t>
            </a:r>
            <a:endParaRPr sz="24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Effective</a:t>
            </a: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marketing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campaigns</a:t>
            </a:r>
            <a:endParaRPr sz="24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Data tracking to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predict</a:t>
            </a: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needs</a:t>
            </a:r>
            <a:b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Monitor energy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consumption</a:t>
            </a:r>
            <a:endParaRPr sz="24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Vehicle</a:t>
            </a: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Fleet monitoring </a:t>
            </a:r>
            <a:b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24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Smart energy </a:t>
            </a:r>
            <a:r>
              <a:rPr lang="it-IT" sz="24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grids</a:t>
            </a:r>
            <a:endParaRPr sz="24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br>
              <a:rPr lang="it-IT" sz="6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" name="Immagine 2" descr="Immagine che contiene Carattere, diagramma, testo, Elementi grafici&#10;&#10;Descrizione generata automaticamente">
            <a:extLst>
              <a:ext uri="{FF2B5EF4-FFF2-40B4-BE49-F238E27FC236}">
                <a16:creationId xmlns:a16="http://schemas.microsoft.com/office/drawing/2014/main" id="{16E25143-C9A1-6EDC-1EBD-15598C31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4804171"/>
            <a:ext cx="3328988" cy="25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1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4E888929808F644817DE4CF175D9D79" ma:contentTypeVersion="11" ma:contentTypeDescription="Creare un nuovo documento." ma:contentTypeScope="" ma:versionID="bd898afa0a955d16946e444ec912bd12">
  <xsd:schema xmlns:xsd="http://www.w3.org/2001/XMLSchema" xmlns:xs="http://www.w3.org/2001/XMLSchema" xmlns:p="http://schemas.microsoft.com/office/2006/metadata/properties" xmlns:ns2="8f9e2698-01c2-463e-9e79-722ae2ceb1dd" targetNamespace="http://schemas.microsoft.com/office/2006/metadata/properties" ma:root="true" ma:fieldsID="f3d5bc71ba1a4032ab189453a3e872d0" ns2:_="">
    <xsd:import namespace="8f9e2698-01c2-463e-9e79-722ae2ceb1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9e2698-01c2-463e-9e79-722ae2ceb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BCD6DE-708E-4452-ABFC-463F3634F7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3633B1-139A-47D6-9C4E-E12A77F4F9B9}">
  <ds:schemaRefs>
    <ds:schemaRef ds:uri="8f9e2698-01c2-463e-9e79-722ae2ceb1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E05992-D6D8-4354-A6E6-B89227E4A273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8f9e2698-01c2-463e-9e79-722ae2ceb1d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3954</Words>
  <Application>Microsoft Macintosh PowerPoint</Application>
  <PresentationFormat>Personalizzato</PresentationFormat>
  <Paragraphs>342</Paragraphs>
  <Slides>41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2" baseType="lpstr">
      <vt:lpstr>Menlo</vt:lpstr>
      <vt:lpstr>Helvetica Neue</vt:lpstr>
      <vt:lpstr>Roboto</vt:lpstr>
      <vt:lpstr>Arial</vt:lpstr>
      <vt:lpstr>Comic Sans MS</vt:lpstr>
      <vt:lpstr>Cambria</vt:lpstr>
      <vt:lpstr>Times New Roman</vt:lpstr>
      <vt:lpstr>Fira Sans</vt:lpstr>
      <vt:lpstr>Calibri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Come si può personalizzare il sistema? </vt:lpstr>
      <vt:lpstr>App BotBid: le 4 fasi dell’esperimento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Giorgio Delzanno</cp:lastModifiedBy>
  <cp:revision>2</cp:revision>
  <dcterms:modified xsi:type="dcterms:W3CDTF">2024-06-02T21:45:59Z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0x01010094E888929808F644817DE4CF175D9D79</vt:lpwstr>
  </property>
</Properties>
</file>